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0"/>
  </p:notesMasterIdLst>
  <p:sldIdLst>
    <p:sldId id="259" r:id="rId3"/>
    <p:sldId id="257" r:id="rId4"/>
    <p:sldId id="274" r:id="rId5"/>
    <p:sldId id="273" r:id="rId6"/>
    <p:sldId id="267" r:id="rId7"/>
    <p:sldId id="275" r:id="rId8"/>
    <p:sldId id="271" r:id="rId9"/>
  </p:sldIdLst>
  <p:sldSz cx="9144000" cy="5143500" type="screen16x9"/>
  <p:notesSz cx="6858000" cy="9144000"/>
  <p:embeddedFontLst>
    <p:embeddedFont>
      <p:font typeface="Dosis" panose="020B0604020202020204" charset="0"/>
      <p:regular r:id="rId11"/>
      <p:bold r:id="rId12"/>
    </p:embeddedFont>
    <p:embeddedFont>
      <p:font typeface="Nunito" panose="020B0604020202020204" charset="0"/>
      <p:regular r:id="rId13"/>
      <p:bold r:id="rId14"/>
      <p:italic r:id="rId15"/>
      <p:boldItalic r:id="rId16"/>
    </p:embeddedFont>
    <p:embeddedFont>
      <p:font typeface="Roboto"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67" autoAdjust="0"/>
    <p:restoredTop sz="96532" autoAdjust="0"/>
  </p:normalViewPr>
  <p:slideViewPr>
    <p:cSldViewPr snapToGrid="0">
      <p:cViewPr varScale="1">
        <p:scale>
          <a:sx n="76" d="100"/>
          <a:sy n="76" d="100"/>
        </p:scale>
        <p:origin x="90" y="360"/>
      </p:cViewPr>
      <p:guideLst>
        <p:guide orient="horz" pos="1620"/>
        <p:guide pos="2880"/>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05924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60845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5337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3208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rieskarestu02@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www.linkedin.com/in/arieskarestu/"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FN57ohxLom0jzMKUgdmhHwOZ2zunf1Y8/view?usp=sharin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FN57ohxLom0jzMKUgdmhHwOZ2zunf1Y8/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drive.google.com/file/d/1FN57ohxLom0jzMKUgdmhHwOZ2zunf1Y8/view?usp=sharing"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drive.google.com/file/d/1FN57ohxLom0jzMKUgdmhHwOZ2zunf1Y8/view?usp=sharing"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dirty="0">
                <a:latin typeface="Dosis"/>
                <a:ea typeface="Dosis"/>
                <a:cs typeface="Dosis"/>
                <a:sym typeface="Dosis"/>
              </a:rPr>
              <a:t>Improving Employee Retention by Predicting Employee Attrition Using Machine Learning</a:t>
            </a:r>
            <a:endParaRPr sz="3180" dirty="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Arieska Restu</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3"/>
              </a:rPr>
              <a:t>arieskarestu02@gmail.com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4"/>
              </a:rPr>
              <a:t>linkedin.com/in/</a:t>
            </a:r>
            <a:r>
              <a:rPr lang="en-US" sz="1200" dirty="0" err="1">
                <a:latin typeface="Dosis"/>
                <a:ea typeface="Dosis"/>
                <a:cs typeface="Dosis"/>
                <a:sym typeface="Dosis"/>
                <a:hlinkClick r:id="rId4"/>
              </a:rPr>
              <a:t>arieskarestu</a:t>
            </a:r>
            <a:endParaRPr lang="en-US" sz="1200" dirty="0">
              <a:latin typeface="Dosis"/>
              <a:ea typeface="Dosis"/>
              <a:cs typeface="Dosis"/>
              <a:sym typeface="Dosis"/>
            </a:endParaRPr>
          </a:p>
        </p:txBody>
      </p:sp>
      <p:pic>
        <p:nvPicPr>
          <p:cNvPr id="101" name="Google Shape;101;p25"/>
          <p:cNvPicPr preferRelativeResize="0"/>
          <p:nvPr/>
        </p:nvPicPr>
        <p:blipFill>
          <a:blip r:embed="rId5"/>
          <a:srcRect/>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217" dirty="0">
                <a:solidFill>
                  <a:schemeClr val="dk1"/>
                </a:solidFill>
                <a:latin typeface="Nunito"/>
                <a:ea typeface="Nunito"/>
                <a:cs typeface="Nunito"/>
                <a:sym typeface="Nunito"/>
              </a:rPr>
              <a:t>I am an Assistant Lecturer who has experience in the field of Data Science with a background in Informatics. Experienced in Data Analysis, Data Mining, and Machine Learning projects. Also experienced in extracting primary and secondary data, as well as developing and maintaining databases. Able to conduct in-depth data analysis to identify trends that are relevant to companies and clients, and proficient in creating analysis reports. I also have expertise in programming languages and data visualization.</a:t>
            </a:r>
            <a:endParaRPr lang="en-US" sz="279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chemeClr val="dk1"/>
                </a:solidFill>
                <a:latin typeface="Dosis"/>
                <a:ea typeface="Dosis"/>
                <a:cs typeface="Dosis"/>
                <a:sym typeface="Dosis"/>
              </a:rPr>
              <a:t>“Sumber daya manusia (SDM) adalah aset utama yang perlu dikelola dengan baik oleh perusahaan agar tujuan bisnis dapat tercapai dengan efektif dan efisien. Pada kesempatan kali ini, kita akan menghadapi sebuah permasalahan tentang sumber daya manusia yang ada di perusahaan. Fokus kita adalah untuk mengetahui bagaimana cara menjaga karyawan agar tetap bertahan di perusahaan yang ada saat ini yang dapat mengakibatkan bengkaknya biaya untuk rekrutmen karyawan serta pelatihan untuk mereka yang baru masuk. Dengan mengetahui faktor utama yang menyebabkan karyawan tidak merasa, perusahaan dapat segera menanggulanginya dengan membuat program-program yang relevan dengan permasalahan karyawan. “</a:t>
            </a:r>
            <a:endParaRPr>
              <a:solidFill>
                <a:schemeClr val="dk1"/>
              </a:solidFill>
              <a:latin typeface="Dosis"/>
              <a:ea typeface="Dosis"/>
              <a:cs typeface="Dosis"/>
              <a:sym typeface="Dosis"/>
            </a:endParaRPr>
          </a:p>
          <a:p>
            <a:pPr marL="0" lvl="0" indent="0" algn="just" rtl="0">
              <a:spcBef>
                <a:spcPts val="1200"/>
              </a:spcBef>
              <a:spcAft>
                <a:spcPts val="1200"/>
              </a:spcAft>
              <a:buNone/>
            </a:pP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a:solidFill>
                  <a:schemeClr val="dk1"/>
                </a:solidFill>
              </a:rPr>
              <a:t>Pada </a:t>
            </a:r>
            <a:r>
              <a:rPr lang="en-US" sz="1400" dirty="0" err="1">
                <a:solidFill>
                  <a:schemeClr val="dk1"/>
                </a:solidFill>
              </a:rPr>
              <a:t>tahap</a:t>
            </a:r>
            <a:r>
              <a:rPr lang="en-US" sz="1400" dirty="0">
                <a:solidFill>
                  <a:schemeClr val="dk1"/>
                </a:solidFill>
              </a:rPr>
              <a:t> data </a:t>
            </a:r>
            <a:r>
              <a:rPr lang="en" sz="1400" dirty="0">
                <a:solidFill>
                  <a:schemeClr val="dk1"/>
                </a:solidFill>
              </a:rPr>
              <a:t>preprocessing, </a:t>
            </a:r>
            <a:r>
              <a:rPr lang="en-US" sz="1400" dirty="0" err="1">
                <a:solidFill>
                  <a:schemeClr val="dk1"/>
                </a:solidFill>
              </a:rPr>
              <a:t>dilakukan</a:t>
            </a:r>
            <a:r>
              <a:rPr lang="en-US" sz="1400" dirty="0">
                <a:solidFill>
                  <a:schemeClr val="dk1"/>
                </a:solidFill>
              </a:rPr>
              <a:t> beberapa proses </a:t>
            </a:r>
            <a:r>
              <a:rPr lang="en-US" sz="1400" dirty="0" err="1">
                <a:solidFill>
                  <a:schemeClr val="dk1"/>
                </a:solidFill>
              </a:rPr>
              <a:t>yakni</a:t>
            </a:r>
            <a:r>
              <a:rPr lang="en-US" sz="1400" dirty="0">
                <a:solidFill>
                  <a:schemeClr val="dk1"/>
                </a:solidFill>
              </a:rPr>
              <a:t> proses quick EDA, handling missing values, dan drop features.</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quick EDA </a:t>
            </a:r>
            <a:r>
              <a:rPr lang="en-US" sz="1400" dirty="0" err="1">
                <a:solidFill>
                  <a:schemeClr val="dk1"/>
                </a:solidFill>
              </a:rPr>
              <a:t>dilakukan</a:t>
            </a:r>
            <a:r>
              <a:rPr lang="en-US" sz="1400" dirty="0">
                <a:solidFill>
                  <a:schemeClr val="dk1"/>
                </a:solidFill>
              </a:rPr>
              <a:t> untuk </a:t>
            </a:r>
            <a:r>
              <a:rPr lang="en-US" sz="1400" dirty="0" err="1">
                <a:solidFill>
                  <a:schemeClr val="dk1"/>
                </a:solidFill>
              </a:rPr>
              <a:t>melakukan</a:t>
            </a:r>
            <a:r>
              <a:rPr lang="en-US" sz="1400" dirty="0">
                <a:solidFill>
                  <a:schemeClr val="dk1"/>
                </a:solidFill>
              </a:rPr>
              <a:t> </a:t>
            </a:r>
            <a:r>
              <a:rPr lang="en-US" sz="1400" dirty="0" err="1">
                <a:solidFill>
                  <a:schemeClr val="dk1"/>
                </a:solidFill>
              </a:rPr>
              <a:t>pengecekan</a:t>
            </a:r>
            <a:r>
              <a:rPr lang="en-US" sz="1400" dirty="0">
                <a:solidFill>
                  <a:schemeClr val="dk1"/>
                </a:solidFill>
              </a:rPr>
              <a:t> </a:t>
            </a:r>
            <a:r>
              <a:rPr lang="en-US" sz="1400" dirty="0" err="1">
                <a:solidFill>
                  <a:schemeClr val="dk1"/>
                </a:solidFill>
              </a:rPr>
              <a:t>informasi</a:t>
            </a:r>
            <a:r>
              <a:rPr lang="en-US" sz="1400" dirty="0">
                <a:solidFill>
                  <a:schemeClr val="dk1"/>
                </a:solidFill>
              </a:rPr>
              <a:t> dataset, </a:t>
            </a:r>
            <a:r>
              <a:rPr lang="en-US" sz="1400" dirty="0" err="1">
                <a:solidFill>
                  <a:schemeClr val="dk1"/>
                </a:solidFill>
              </a:rPr>
              <a:t>kolom</a:t>
            </a:r>
            <a:r>
              <a:rPr lang="en-US" sz="1400" dirty="0">
                <a:solidFill>
                  <a:schemeClr val="dk1"/>
                </a:solidFill>
              </a:rPr>
              <a:t>, statistical summaries, missing values, dan data duplicate.</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Dari proses quick EDA, </a:t>
            </a:r>
            <a:r>
              <a:rPr lang="en-US" sz="1400" dirty="0" err="1">
                <a:solidFill>
                  <a:schemeClr val="dk1"/>
                </a:solidFill>
              </a:rPr>
              <a:t>didapatkan</a:t>
            </a:r>
            <a:r>
              <a:rPr lang="en-US" sz="1400" dirty="0">
                <a:solidFill>
                  <a:schemeClr val="dk1"/>
                </a:solidFill>
              </a:rPr>
              <a:t> hasil </a:t>
            </a:r>
            <a:r>
              <a:rPr lang="en-US" sz="1400" dirty="0" err="1">
                <a:solidFill>
                  <a:schemeClr val="dk1"/>
                </a:solidFill>
              </a:rPr>
              <a:t>bahwa</a:t>
            </a:r>
            <a:r>
              <a:rPr lang="en-US" sz="1400" dirty="0">
                <a:solidFill>
                  <a:schemeClr val="dk1"/>
                </a:solidFill>
              </a:rPr>
              <a:t> </a:t>
            </a:r>
            <a:r>
              <a:rPr lang="en-US" sz="1400" dirty="0" err="1">
                <a:solidFill>
                  <a:schemeClr val="dk1"/>
                </a:solidFill>
              </a:rPr>
              <a:t>terdapat</a:t>
            </a:r>
            <a:r>
              <a:rPr lang="en-US" sz="1400" dirty="0">
                <a:solidFill>
                  <a:schemeClr val="dk1"/>
                </a:solidFill>
              </a:rPr>
              <a:t> 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SkorKepuasanPegawai</a:t>
            </a:r>
            <a:r>
              <a:rPr lang="en-US" sz="1400" dirty="0">
                <a:solidFill>
                  <a:schemeClr val="dk1"/>
                </a:solidFill>
              </a:rPr>
              <a:t>, </a:t>
            </a:r>
            <a:r>
              <a:rPr lang="en-US" sz="1400" dirty="0" err="1">
                <a:solidFill>
                  <a:schemeClr val="dk1"/>
                </a:solidFill>
              </a:rPr>
              <a:t>JumlahKeikutsertaanProjek</a:t>
            </a:r>
            <a:r>
              <a:rPr lang="en-US" sz="1400" dirty="0">
                <a:solidFill>
                  <a:schemeClr val="dk1"/>
                </a:solidFill>
              </a:rPr>
              <a:t>, </a:t>
            </a:r>
            <a:r>
              <a:rPr lang="en-US" sz="1400" dirty="0" err="1">
                <a:solidFill>
                  <a:schemeClr val="dk1"/>
                </a:solidFill>
              </a:rPr>
              <a:t>JumlahKeterlambatanSebulanTerakhir</a:t>
            </a:r>
            <a:r>
              <a:rPr lang="en-US" sz="1400" dirty="0">
                <a:solidFill>
                  <a:schemeClr val="dk1"/>
                </a:solidFill>
              </a:rPr>
              <a:t>, dan </a:t>
            </a:r>
            <a:r>
              <a:rPr lang="en-US" sz="1400" dirty="0" err="1">
                <a:solidFill>
                  <a:schemeClr val="dk1"/>
                </a:solidFill>
              </a:rPr>
              <a:t>JumlahKetidakhadiran</a:t>
            </a:r>
            <a:r>
              <a:rPr lang="en-US" sz="1400" dirty="0">
                <a:solidFill>
                  <a:schemeClr val="dk1"/>
                </a:solidFill>
              </a:rPr>
              <a:t>, </a:t>
            </a:r>
            <a:r>
              <a:rPr lang="en-US" sz="1400" dirty="0" err="1">
                <a:solidFill>
                  <a:schemeClr val="dk1"/>
                </a:solidFill>
              </a:rPr>
              <a:t>serta</a:t>
            </a:r>
            <a:r>
              <a:rPr lang="en-US" sz="1400" dirty="0">
                <a:solidFill>
                  <a:schemeClr val="dk1"/>
                </a:solidFill>
              </a:rPr>
              <a:t> </a:t>
            </a:r>
            <a:r>
              <a:rPr lang="en-US" sz="1400" dirty="0" err="1">
                <a:solidFill>
                  <a:schemeClr val="dk1"/>
                </a:solidFill>
              </a:rPr>
              <a:t>fitur</a:t>
            </a:r>
            <a:r>
              <a:rPr lang="en-US" sz="1400" dirty="0">
                <a:solidFill>
                  <a:schemeClr val="dk1"/>
                </a:solidFill>
              </a:rPr>
              <a:t> </a:t>
            </a:r>
            <a:r>
              <a:rPr lang="en-US" sz="1400" dirty="0" err="1">
                <a:solidFill>
                  <a:schemeClr val="dk1"/>
                </a:solidFill>
              </a:rPr>
              <a:t>AlasanResign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Selain itu, dalam dataset </a:t>
            </a:r>
            <a:r>
              <a:rPr lang="en-US" sz="1400" dirty="0" err="1">
                <a:solidFill>
                  <a:schemeClr val="dk1"/>
                </a:solidFill>
              </a:rPr>
              <a:t>tidak</a:t>
            </a:r>
            <a:r>
              <a:rPr lang="en-US" sz="1400" dirty="0">
                <a:solidFill>
                  <a:schemeClr val="dk1"/>
                </a:solidFill>
              </a:rPr>
              <a:t> </a:t>
            </a:r>
            <a:r>
              <a:rPr lang="en-US" sz="1400" dirty="0" err="1">
                <a:solidFill>
                  <a:schemeClr val="dk1"/>
                </a:solidFill>
              </a:rPr>
              <a:t>ada</a:t>
            </a:r>
            <a:r>
              <a:rPr lang="en-US" sz="1400" dirty="0">
                <a:solidFill>
                  <a:schemeClr val="dk1"/>
                </a:solidFill>
              </a:rPr>
              <a:t> data yang duplicate dan </a:t>
            </a:r>
            <a:r>
              <a:rPr lang="en-US" sz="1400" dirty="0" err="1">
                <a:solidFill>
                  <a:schemeClr val="dk1"/>
                </a:solidFill>
              </a:rPr>
              <a:t>terdapat</a:t>
            </a:r>
            <a:r>
              <a:rPr lang="en-US" sz="1400" dirty="0">
                <a:solidFill>
                  <a:schemeClr val="dk1"/>
                </a:solidFill>
              </a:rPr>
              <a:t> </a:t>
            </a:r>
            <a:r>
              <a:rPr lang="en-US" sz="1400" dirty="0" err="1">
                <a:solidFill>
                  <a:schemeClr val="dk1"/>
                </a:solidFill>
              </a:rPr>
              <a:t>fitur</a:t>
            </a:r>
            <a:r>
              <a:rPr lang="en-US" sz="1400" dirty="0">
                <a:solidFill>
                  <a:schemeClr val="dk1"/>
                </a:solidFill>
              </a:rPr>
              <a:t> yang </a:t>
            </a:r>
            <a:r>
              <a:rPr lang="en-US" sz="1400" dirty="0" err="1">
                <a:solidFill>
                  <a:schemeClr val="dk1"/>
                </a:solidFill>
              </a:rPr>
              <a:t>hanya</a:t>
            </a:r>
            <a:r>
              <a:rPr lang="en-US" sz="1400" dirty="0">
                <a:solidFill>
                  <a:schemeClr val="dk1"/>
                </a:solidFill>
              </a:rPr>
              <a:t> </a:t>
            </a:r>
            <a:r>
              <a:rPr lang="en-US" sz="1400" dirty="0" err="1">
                <a:solidFill>
                  <a:schemeClr val="dk1"/>
                </a:solidFill>
              </a:rPr>
              <a:t>memiliki</a:t>
            </a:r>
            <a:r>
              <a:rPr lang="en-US" sz="1400" dirty="0">
                <a:solidFill>
                  <a:schemeClr val="dk1"/>
                </a:solidFill>
              </a:rPr>
              <a:t> </a:t>
            </a:r>
            <a:r>
              <a:rPr lang="en-US" sz="1400" dirty="0" err="1">
                <a:solidFill>
                  <a:schemeClr val="dk1"/>
                </a:solidFill>
              </a:rPr>
              <a:t>satu</a:t>
            </a:r>
            <a:r>
              <a:rPr lang="en-US" sz="1400" dirty="0">
                <a:solidFill>
                  <a:schemeClr val="dk1"/>
                </a:solidFill>
              </a:rPr>
              <a:t> unique value </a:t>
            </a:r>
            <a:r>
              <a:rPr lang="en-US" sz="1400" dirty="0" err="1">
                <a:solidFill>
                  <a:schemeClr val="dk1"/>
                </a:solidFill>
              </a:rPr>
              <a:t>yaitu</a:t>
            </a:r>
            <a:r>
              <a:rPr lang="en-US" sz="1400" dirty="0">
                <a:solidFill>
                  <a:schemeClr val="dk1"/>
                </a:solidFill>
              </a:rPr>
              <a:t> </a:t>
            </a:r>
            <a:r>
              <a:rPr lang="en-US" sz="1400" dirty="0" err="1">
                <a:solidFill>
                  <a:schemeClr val="dk1"/>
                </a:solidFill>
              </a:rPr>
              <a:t>fitur</a:t>
            </a:r>
            <a:r>
              <a:rPr lang="en-US" sz="1400" dirty="0">
                <a:solidFill>
                  <a:schemeClr val="dk1"/>
                </a:solidFill>
              </a:rPr>
              <a:t> </a:t>
            </a:r>
            <a:r>
              <a:rPr lang="en-US" sz="1400" dirty="0" err="1">
                <a:solidFill>
                  <a:schemeClr val="dk1"/>
                </a:solidFill>
              </a:rPr>
              <a:t>PernahBekerja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p:txBody>
      </p:sp>
      <p:sp>
        <p:nvSpPr>
          <p:cNvPr id="6" name="Google Shape;115;p27">
            <a:extLst>
              <a:ext uri="{FF2B5EF4-FFF2-40B4-BE49-F238E27FC236}">
                <a16:creationId xmlns:a16="http://schemas.microsoft.com/office/drawing/2014/main" id="{29377897-2F23-4CFB-AD85-A1E15F36153A}"/>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67886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a:solidFill>
                  <a:schemeClr val="dk1"/>
                </a:solidFill>
              </a:rPr>
              <a:t>Proses handling missing values </a:t>
            </a:r>
            <a:r>
              <a:rPr lang="en-US" sz="1400" dirty="0" err="1">
                <a:solidFill>
                  <a:schemeClr val="dk1"/>
                </a:solidFill>
              </a:rPr>
              <a:t>dilakukan</a:t>
            </a:r>
            <a:r>
              <a:rPr lang="en-US" sz="1400" dirty="0">
                <a:solidFill>
                  <a:schemeClr val="dk1"/>
                </a:solidFill>
              </a:rPr>
              <a:t> </a:t>
            </a:r>
            <a:r>
              <a:rPr lang="en-US" sz="1400" dirty="0" err="1">
                <a:solidFill>
                  <a:schemeClr val="dk1"/>
                </a:solidFill>
              </a:rPr>
              <a:t>dengan</a:t>
            </a:r>
            <a:r>
              <a:rPr lang="en-US" sz="1400" dirty="0">
                <a:solidFill>
                  <a:schemeClr val="dk1"/>
                </a:solidFill>
              </a:rPr>
              <a:t> beberapa </a:t>
            </a:r>
            <a:r>
              <a:rPr lang="en-US" sz="1400" dirty="0" err="1">
                <a:solidFill>
                  <a:schemeClr val="dk1"/>
                </a:solidFill>
              </a:rPr>
              <a:t>cara</a:t>
            </a:r>
            <a:r>
              <a:rPr lang="en-US" sz="1400" dirty="0">
                <a:solidFill>
                  <a:schemeClr val="dk1"/>
                </a:solidFill>
              </a:rPr>
              <a:t> sesuai </a:t>
            </a:r>
            <a:r>
              <a:rPr lang="en-US" sz="1400" dirty="0" err="1">
                <a:solidFill>
                  <a:schemeClr val="dk1"/>
                </a:solidFill>
              </a:rPr>
              <a:t>dengan</a:t>
            </a:r>
            <a:r>
              <a:rPr lang="en-US" sz="1400" dirty="0">
                <a:solidFill>
                  <a:schemeClr val="dk1"/>
                </a:solidFill>
              </a:rPr>
              <a:t> </a:t>
            </a:r>
            <a:r>
              <a:rPr lang="en-US" sz="1400" dirty="0" err="1">
                <a:solidFill>
                  <a:schemeClr val="dk1"/>
                </a:solidFill>
              </a:rPr>
              <a:t>fiturnya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SkorKepuasanPegawai</a:t>
            </a:r>
            <a:r>
              <a:rPr lang="en-US" sz="1400" dirty="0">
                <a:solidFill>
                  <a:schemeClr val="dk1"/>
                </a:solidFill>
              </a:rPr>
              <a:t>, </a:t>
            </a:r>
            <a:r>
              <a:rPr lang="en-US" sz="1400" dirty="0" err="1">
                <a:solidFill>
                  <a:schemeClr val="dk1"/>
                </a:solidFill>
              </a:rPr>
              <a:t>JumlahKeikutsertaanProjek</a:t>
            </a:r>
            <a:r>
              <a:rPr lang="en-US" sz="1400" dirty="0">
                <a:solidFill>
                  <a:schemeClr val="dk1"/>
                </a:solidFill>
              </a:rPr>
              <a:t>, </a:t>
            </a:r>
            <a:r>
              <a:rPr lang="en-US" sz="1400" dirty="0" err="1">
                <a:solidFill>
                  <a:schemeClr val="dk1"/>
                </a:solidFill>
              </a:rPr>
              <a:t>JumlahKeterlambatanSebulanTerakhir</a:t>
            </a:r>
            <a:r>
              <a:rPr lang="en-US" sz="1400" dirty="0">
                <a:solidFill>
                  <a:schemeClr val="dk1"/>
                </a:solidFill>
              </a:rPr>
              <a:t>, dan </a:t>
            </a:r>
            <a:r>
              <a:rPr lang="en-US" sz="1400" dirty="0" err="1">
                <a:solidFill>
                  <a:schemeClr val="dk1"/>
                </a:solidFill>
              </a:rPr>
              <a:t>JumlahKetidakhadiran</a:t>
            </a:r>
            <a:r>
              <a:rPr lang="en-US" sz="1400" dirty="0">
                <a:solidFill>
                  <a:schemeClr val="dk1"/>
                </a:solidFill>
              </a:rPr>
              <a:t> </a:t>
            </a:r>
            <a:r>
              <a:rPr lang="en-US" sz="1400" dirty="0" err="1">
                <a:solidFill>
                  <a:schemeClr val="dk1"/>
                </a:solidFill>
              </a:rPr>
              <a:t>akan</a:t>
            </a:r>
            <a:r>
              <a:rPr lang="en-US" sz="1400" dirty="0">
                <a:solidFill>
                  <a:schemeClr val="dk1"/>
                </a:solidFill>
              </a:rPr>
              <a:t> </a:t>
            </a:r>
            <a:r>
              <a:rPr lang="en-US" sz="1400" dirty="0" err="1">
                <a:solidFill>
                  <a:schemeClr val="dk1"/>
                </a:solidFill>
              </a:rPr>
              <a:t>diisi</a:t>
            </a:r>
            <a:r>
              <a:rPr lang="en-US" sz="1400" dirty="0">
                <a:solidFill>
                  <a:schemeClr val="dk1"/>
                </a:solidFill>
              </a:rPr>
              <a:t> </a:t>
            </a:r>
            <a:r>
              <a:rPr lang="en-US" sz="1400" dirty="0" err="1">
                <a:solidFill>
                  <a:schemeClr val="dk1"/>
                </a:solidFill>
              </a:rPr>
              <a:t>menggunakan</a:t>
            </a:r>
            <a:r>
              <a:rPr lang="en-US" sz="1400" dirty="0">
                <a:solidFill>
                  <a:schemeClr val="dk1"/>
                </a:solidFill>
              </a:rPr>
              <a:t> modus.</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AlasanResign</a:t>
            </a:r>
            <a:r>
              <a:rPr lang="en-US" sz="1400" dirty="0">
                <a:solidFill>
                  <a:schemeClr val="dk1"/>
                </a:solidFill>
              </a:rPr>
              <a:t> </a:t>
            </a:r>
            <a:r>
              <a:rPr lang="en-US" sz="1400" dirty="0" err="1">
                <a:solidFill>
                  <a:schemeClr val="dk1"/>
                </a:solidFill>
              </a:rPr>
              <a:t>akan</a:t>
            </a:r>
            <a:r>
              <a:rPr lang="en-US" sz="1400" dirty="0">
                <a:solidFill>
                  <a:schemeClr val="dk1"/>
                </a:solidFill>
              </a:rPr>
              <a:t> </a:t>
            </a:r>
            <a:r>
              <a:rPr lang="en-US" sz="1400" dirty="0" err="1">
                <a:solidFill>
                  <a:schemeClr val="dk1"/>
                </a:solidFill>
              </a:rPr>
              <a:t>diisi</a:t>
            </a:r>
            <a:r>
              <a:rPr lang="en-US" sz="1400" dirty="0">
                <a:solidFill>
                  <a:schemeClr val="dk1"/>
                </a:solidFill>
              </a:rPr>
              <a:t> </a:t>
            </a:r>
            <a:r>
              <a:rPr lang="en-US" sz="1400" dirty="0" err="1">
                <a:solidFill>
                  <a:schemeClr val="dk1"/>
                </a:solidFill>
              </a:rPr>
              <a:t>nilainya</a:t>
            </a:r>
            <a:r>
              <a:rPr lang="en-US" sz="1400" dirty="0">
                <a:solidFill>
                  <a:schemeClr val="dk1"/>
                </a:solidFill>
              </a:rPr>
              <a:t> menjadi </a:t>
            </a:r>
            <a:r>
              <a:rPr lang="en-US" sz="1400" dirty="0" err="1">
                <a:solidFill>
                  <a:schemeClr val="dk1"/>
                </a:solidFill>
              </a:rPr>
              <a:t>tanpa_alasan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drop features </a:t>
            </a:r>
            <a:r>
              <a:rPr lang="en-US" sz="1400" dirty="0" err="1">
                <a:solidFill>
                  <a:schemeClr val="dk1"/>
                </a:solidFill>
              </a:rPr>
              <a:t>dilakukan</a:t>
            </a:r>
            <a:r>
              <a:rPr lang="en-US" sz="1400" dirty="0">
                <a:solidFill>
                  <a:schemeClr val="dk1"/>
                </a:solidFill>
              </a:rPr>
              <a:t> untuk </a:t>
            </a:r>
            <a:r>
              <a:rPr lang="en-US" sz="1400" dirty="0" err="1">
                <a:solidFill>
                  <a:schemeClr val="dk1"/>
                </a:solidFill>
              </a:rPr>
              <a:t>menghapus</a:t>
            </a:r>
            <a:r>
              <a:rPr lang="en-US" sz="1400" dirty="0">
                <a:solidFill>
                  <a:schemeClr val="dk1"/>
                </a:solidFill>
              </a:rPr>
              <a:t> </a:t>
            </a:r>
            <a:r>
              <a:rPr lang="en-US" sz="1400" dirty="0" err="1">
                <a:solidFill>
                  <a:schemeClr val="dk1"/>
                </a:solidFill>
              </a:rPr>
              <a:t>fitur-fitur</a:t>
            </a:r>
            <a:r>
              <a:rPr lang="en-US" sz="1400" dirty="0">
                <a:solidFill>
                  <a:schemeClr val="dk1"/>
                </a:solidFill>
              </a:rPr>
              <a:t> yang </a:t>
            </a:r>
            <a:r>
              <a:rPr lang="en-US" sz="1400" dirty="0" err="1">
                <a:solidFill>
                  <a:schemeClr val="dk1"/>
                </a:solidFill>
              </a:rPr>
              <a:t>tidak</a:t>
            </a:r>
            <a:r>
              <a:rPr lang="en-US" sz="1400" dirty="0">
                <a:solidFill>
                  <a:schemeClr val="dk1"/>
                </a:solidFill>
              </a:rPr>
              <a:t> </a:t>
            </a:r>
            <a:r>
              <a:rPr lang="en-US" sz="1400" dirty="0" err="1">
                <a:solidFill>
                  <a:schemeClr val="dk1"/>
                </a:solidFill>
              </a:rPr>
              <a:t>diperlukan</a:t>
            </a:r>
            <a:r>
              <a:rPr lang="en-US" sz="1400" dirty="0">
                <a:solidFill>
                  <a:schemeClr val="dk1"/>
                </a:solidFill>
              </a:rPr>
              <a:t> dan </a:t>
            </a:r>
            <a:r>
              <a:rPr lang="en-US" sz="1400" dirty="0" err="1">
                <a:solidFill>
                  <a:schemeClr val="dk1"/>
                </a:solidFill>
              </a:rPr>
              <a:t>fitur</a:t>
            </a:r>
            <a:r>
              <a:rPr lang="en-US" sz="1400" dirty="0">
                <a:solidFill>
                  <a:schemeClr val="dk1"/>
                </a:solidFill>
              </a:rPr>
              <a:t> yang terlalu </a:t>
            </a:r>
            <a:r>
              <a:rPr lang="en-US" sz="1400" dirty="0" err="1">
                <a:solidFill>
                  <a:schemeClr val="dk1"/>
                </a:solidFill>
              </a:rPr>
              <a:t>banyak</a:t>
            </a:r>
            <a:r>
              <a:rPr lang="en-US" sz="1400" dirty="0">
                <a:solidFill>
                  <a:schemeClr val="dk1"/>
                </a:solidFill>
              </a:rPr>
              <a:t> missing </a:t>
            </a:r>
            <a:r>
              <a:rPr lang="en-US" sz="1400" dirty="0" err="1">
                <a:solidFill>
                  <a:schemeClr val="dk1"/>
                </a:solidFill>
              </a:rPr>
              <a:t>valuenya</a:t>
            </a:r>
            <a:r>
              <a:rPr lang="en-US" sz="1400" dirty="0">
                <a:solidFill>
                  <a:schemeClr val="dk1"/>
                </a:solidFill>
              </a:rPr>
              <a:t> </a:t>
            </a:r>
            <a:r>
              <a:rPr lang="en-US" sz="1400" dirty="0" err="1">
                <a:solidFill>
                  <a:schemeClr val="dk1"/>
                </a:solidFill>
              </a:rPr>
              <a:t>yakni</a:t>
            </a:r>
            <a:r>
              <a:rPr lang="en-US" sz="1400" dirty="0">
                <a:solidFill>
                  <a:schemeClr val="dk1"/>
                </a:solidFill>
              </a:rPr>
              <a:t> 'Username', '</a:t>
            </a:r>
            <a:r>
              <a:rPr lang="en-US" sz="1400" dirty="0" err="1">
                <a:solidFill>
                  <a:schemeClr val="dk1"/>
                </a:solidFill>
              </a:rPr>
              <a:t>EnterpriseID</a:t>
            </a:r>
            <a:r>
              <a:rPr lang="en-US" sz="1400" dirty="0">
                <a:solidFill>
                  <a:schemeClr val="dk1"/>
                </a:solidFill>
              </a:rPr>
              <a:t>', '</a:t>
            </a:r>
            <a:r>
              <a:rPr lang="en-US" sz="1400" dirty="0" err="1">
                <a:solidFill>
                  <a:schemeClr val="dk1"/>
                </a:solidFill>
              </a:rPr>
              <a:t>PernahBekerja</a:t>
            </a:r>
            <a:r>
              <a:rPr lang="en-US" sz="1400" dirty="0">
                <a:solidFill>
                  <a:schemeClr val="dk1"/>
                </a:solidFill>
              </a:rPr>
              <a:t>', dan '</a:t>
            </a:r>
            <a:r>
              <a:rPr lang="en-US" sz="1400" dirty="0" err="1">
                <a:solidFill>
                  <a:schemeClr val="dk1"/>
                </a:solidFill>
              </a:rPr>
              <a:t>IkutProgramLOP</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p:txBody>
      </p:sp>
      <p:sp>
        <p:nvSpPr>
          <p:cNvPr id="5" name="Google Shape;115;p27">
            <a:extLst>
              <a:ext uri="{FF2B5EF4-FFF2-40B4-BE49-F238E27FC236}">
                <a16:creationId xmlns:a16="http://schemas.microsoft.com/office/drawing/2014/main" id="{7F00DFA3-044C-4B12-982C-C860CF743ADA}"/>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a:noFill/>
          <a:ln>
            <a:noFill/>
          </a:ln>
        </p:spPr>
        <p:txBody>
          <a:bodyPr spcFirstLastPara="1" wrap="square" lIns="91425" tIns="91425" rIns="91425" bIns="91425" anchor="t" anchorCtr="0">
            <a:noAutofit/>
          </a:bodyPr>
          <a:lstStyle/>
          <a:p>
            <a:pPr>
              <a:buSzPts val="990"/>
            </a:pPr>
            <a:r>
              <a:rPr lang="en-US" sz="1798" b="1" dirty="0">
                <a:latin typeface="Roboto"/>
                <a:ea typeface="Roboto"/>
              </a:rPr>
              <a:t>Annual Report on Employee Number Changes</a:t>
            </a:r>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85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hasil </a:t>
            </a:r>
            <a:r>
              <a:rPr lang="en-US" sz="1200" dirty="0" err="1">
                <a:solidFill>
                  <a:schemeClr val="dk1"/>
                </a:solidFill>
              </a:rPr>
              <a:t>visualisasi</a:t>
            </a:r>
            <a:r>
              <a:rPr lang="en-US" sz="1200" dirty="0">
                <a:solidFill>
                  <a:schemeClr val="dk1"/>
                </a:solidFill>
              </a:rPr>
              <a:t> </a:t>
            </a:r>
            <a:r>
              <a:rPr lang="en-US" sz="1200" dirty="0" err="1">
                <a:solidFill>
                  <a:schemeClr val="dk1"/>
                </a:solidFill>
              </a:rPr>
              <a:t>tersebut</a:t>
            </a:r>
            <a:r>
              <a:rPr lang="en-US" sz="1200" dirty="0">
                <a:solidFill>
                  <a:schemeClr val="dk1"/>
                </a:solidFill>
              </a:rPr>
              <a:t> </a:t>
            </a:r>
            <a:r>
              <a:rPr lang="en-US" sz="1200" dirty="0" err="1">
                <a:solidFill>
                  <a:schemeClr val="dk1"/>
                </a:solidFill>
              </a:rPr>
              <a:t>didapatkan</a:t>
            </a:r>
            <a:r>
              <a:rPr lang="en-US" sz="1200" dirty="0">
                <a:solidFill>
                  <a:schemeClr val="dk1"/>
                </a:solidFill>
              </a:rPr>
              <a:t> insight-insight, </a:t>
            </a:r>
            <a:r>
              <a:rPr lang="en-US" sz="1200" dirty="0" err="1">
                <a:solidFill>
                  <a:schemeClr val="dk1"/>
                </a:solidFill>
              </a:rPr>
              <a:t>yaitu</a:t>
            </a:r>
            <a:r>
              <a:rPr lang="en-US" sz="1200" dirty="0">
                <a:solidFill>
                  <a:schemeClr val="dk1"/>
                </a:solidFill>
              </a:rPr>
              <a:t> sebagai berikut.</a:t>
            </a:r>
          </a:p>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Fase</a:t>
            </a:r>
            <a:r>
              <a:rPr lang="en-US" sz="1200" dirty="0">
                <a:solidFill>
                  <a:schemeClr val="dk1"/>
                </a:solidFill>
              </a:rPr>
              <a:t> </a:t>
            </a:r>
            <a:r>
              <a:rPr lang="en-US" sz="1200" dirty="0" err="1">
                <a:solidFill>
                  <a:schemeClr val="dk1"/>
                </a:solidFill>
              </a:rPr>
              <a:t>Kenaikan</a:t>
            </a:r>
            <a:r>
              <a:rPr lang="en-US" sz="1200" dirty="0">
                <a:solidFill>
                  <a:schemeClr val="dk1"/>
                </a:solidFill>
              </a:rPr>
              <a:t> </a:t>
            </a:r>
            <a:r>
              <a:rPr lang="en-US" sz="1200" dirty="0" err="1">
                <a:solidFill>
                  <a:schemeClr val="dk1"/>
                </a:solidFill>
              </a:rPr>
              <a:t>Tajam</a:t>
            </a:r>
            <a:r>
              <a:rPr lang="en-US" sz="1200" dirty="0">
                <a:solidFill>
                  <a:schemeClr val="dk1"/>
                </a:solidFill>
              </a:rPr>
              <a:t>, pada tahun 2011-2012 </a:t>
            </a:r>
            <a:r>
              <a:rPr lang="en-US" sz="1200" dirty="0" err="1">
                <a:solidFill>
                  <a:schemeClr val="dk1"/>
                </a:solidFill>
              </a:rPr>
              <a:t>terdapat</a:t>
            </a:r>
            <a:r>
              <a:rPr lang="en-US" sz="1200" dirty="0">
                <a:solidFill>
                  <a:schemeClr val="dk1"/>
                </a:solidFill>
              </a:rPr>
              <a:t> </a:t>
            </a:r>
            <a:r>
              <a:rPr lang="en-US" sz="1200" dirty="0" err="1">
                <a:solidFill>
                  <a:schemeClr val="dk1"/>
                </a:solidFill>
              </a:rPr>
              <a:t>kenaikan</a:t>
            </a:r>
            <a:r>
              <a:rPr lang="en-US" sz="1200" dirty="0">
                <a:solidFill>
                  <a:schemeClr val="dk1"/>
                </a:solidFill>
              </a:rPr>
              <a:t> yang </a:t>
            </a:r>
            <a:r>
              <a:rPr lang="en-US" sz="1200" dirty="0" err="1">
                <a:solidFill>
                  <a:schemeClr val="dk1"/>
                </a:solidFill>
              </a:rPr>
              <a:t>signifikan</a:t>
            </a:r>
            <a:r>
              <a:rPr lang="en-US" sz="1200" dirty="0">
                <a:solidFill>
                  <a:schemeClr val="dk1"/>
                </a:solidFill>
              </a:rPr>
              <a:t> pada </a:t>
            </a:r>
            <a:r>
              <a:rPr lang="en-US" sz="1200" dirty="0" err="1">
                <a:solidFill>
                  <a:schemeClr val="dk1"/>
                </a:solidFill>
              </a:rPr>
              <a:t>jumlah</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Peningkatan</a:t>
            </a:r>
            <a:r>
              <a:rPr lang="en-US" sz="1200" dirty="0">
                <a:solidFill>
                  <a:schemeClr val="dk1"/>
                </a:solidFill>
              </a:rPr>
              <a:t> ini mungkin disebabkan oleh </a:t>
            </a:r>
            <a:r>
              <a:rPr lang="en-US" sz="1200" dirty="0" err="1">
                <a:solidFill>
                  <a:schemeClr val="dk1"/>
                </a:solidFill>
              </a:rPr>
              <a:t>ekspansi</a:t>
            </a:r>
            <a:r>
              <a:rPr lang="en-US" sz="1200" dirty="0">
                <a:solidFill>
                  <a:schemeClr val="dk1"/>
                </a:solidFill>
              </a:rPr>
              <a:t> </a:t>
            </a:r>
            <a:r>
              <a:rPr lang="en-US" sz="1200" dirty="0" err="1">
                <a:solidFill>
                  <a:schemeClr val="dk1"/>
                </a:solidFill>
              </a:rPr>
              <a:t>perusahaan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kebutuhan</a:t>
            </a:r>
            <a:r>
              <a:rPr lang="en-US" sz="1200" dirty="0">
                <a:solidFill>
                  <a:schemeClr val="dk1"/>
                </a:solidFill>
              </a:rPr>
              <a:t> </a:t>
            </a:r>
            <a:r>
              <a:rPr lang="en-US" sz="1200" dirty="0" err="1">
                <a:solidFill>
                  <a:schemeClr val="dk1"/>
                </a:solidFill>
              </a:rPr>
              <a:t>operasional</a:t>
            </a:r>
            <a:r>
              <a:rPr lang="en-US" sz="1200" dirty="0">
                <a:solidFill>
                  <a:schemeClr val="dk1"/>
                </a:solidFill>
              </a:rPr>
              <a:t> yang lebih </a:t>
            </a:r>
            <a:r>
              <a:rPr lang="en-US" sz="1200" dirty="0" err="1">
                <a:solidFill>
                  <a:schemeClr val="dk1"/>
                </a:solidFill>
              </a:rPr>
              <a:t>tinggi</a:t>
            </a:r>
            <a:r>
              <a:rPr lang="en-US" sz="1200" dirty="0">
                <a:solidFill>
                  <a:schemeClr val="dk1"/>
                </a:solidFill>
              </a:rPr>
              <a:t>, yang </a:t>
            </a:r>
            <a:r>
              <a:rPr lang="en-US" sz="1200" dirty="0" err="1">
                <a:solidFill>
                  <a:schemeClr val="dk1"/>
                </a:solidFill>
              </a:rPr>
              <a:t>memerlukan</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tambahan</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Fase</a:t>
            </a:r>
            <a:r>
              <a:rPr lang="en-US" sz="1200" dirty="0">
                <a:solidFill>
                  <a:schemeClr val="dk1"/>
                </a:solidFill>
              </a:rPr>
              <a:t> </a:t>
            </a:r>
            <a:r>
              <a:rPr lang="en-US" sz="1200" dirty="0" err="1">
                <a:solidFill>
                  <a:schemeClr val="dk1"/>
                </a:solidFill>
              </a:rPr>
              <a:t>Periode</a:t>
            </a:r>
            <a:r>
              <a:rPr lang="en-US" sz="1200" dirty="0">
                <a:solidFill>
                  <a:schemeClr val="dk1"/>
                </a:solidFill>
              </a:rPr>
              <a:t> Stabil, pada tahun 2013-2015, </a:t>
            </a:r>
            <a:r>
              <a:rPr lang="en-US" sz="1200" dirty="0" err="1">
                <a:solidFill>
                  <a:schemeClr val="dk1"/>
                </a:solidFill>
              </a:rPr>
              <a:t>jumlah</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masih</a:t>
            </a:r>
            <a:r>
              <a:rPr lang="en-US" sz="1200" dirty="0">
                <a:solidFill>
                  <a:schemeClr val="dk1"/>
                </a:solidFill>
              </a:rPr>
              <a:t> </a:t>
            </a:r>
            <a:r>
              <a:rPr lang="en-US" sz="1200" dirty="0" err="1">
                <a:solidFill>
                  <a:schemeClr val="dk1"/>
                </a:solidFill>
              </a:rPr>
              <a:t>mengalami</a:t>
            </a:r>
            <a:r>
              <a:rPr lang="en-US" sz="1200" dirty="0">
                <a:solidFill>
                  <a:schemeClr val="dk1"/>
                </a:solidFill>
              </a:rPr>
              <a:t> </a:t>
            </a:r>
            <a:r>
              <a:rPr lang="en-US" sz="1200" dirty="0" err="1">
                <a:solidFill>
                  <a:schemeClr val="dk1"/>
                </a:solidFill>
              </a:rPr>
              <a:t>kenaikan</a:t>
            </a:r>
            <a:r>
              <a:rPr lang="en-US" sz="1200" dirty="0">
                <a:solidFill>
                  <a:schemeClr val="dk1"/>
                </a:solidFill>
              </a:rPr>
              <a:t>, </a:t>
            </a:r>
            <a:r>
              <a:rPr lang="en-US" sz="1200" dirty="0" err="1">
                <a:solidFill>
                  <a:schemeClr val="dk1"/>
                </a:solidFill>
              </a:rPr>
              <a:t>namun</a:t>
            </a:r>
            <a:r>
              <a:rPr lang="en-US" sz="1200" dirty="0">
                <a:solidFill>
                  <a:schemeClr val="dk1"/>
                </a:solidFill>
              </a:rPr>
              <a:t> </a:t>
            </a:r>
            <a:r>
              <a:rPr lang="en-US" sz="1200" dirty="0" err="1">
                <a:solidFill>
                  <a:schemeClr val="dk1"/>
                </a:solidFill>
              </a:rPr>
              <a:t>kenaikannya</a:t>
            </a:r>
            <a:r>
              <a:rPr lang="en-US" sz="1200" dirty="0">
                <a:solidFill>
                  <a:schemeClr val="dk1"/>
                </a:solidFill>
              </a:rPr>
              <a:t> lebih </a:t>
            </a:r>
            <a:r>
              <a:rPr lang="en-US" sz="1200" dirty="0" err="1">
                <a:solidFill>
                  <a:schemeClr val="dk1"/>
                </a:solidFill>
              </a:rPr>
              <a:t>stabil</a:t>
            </a:r>
            <a:r>
              <a:rPr lang="en-US" sz="1200" dirty="0">
                <a:solidFill>
                  <a:schemeClr val="dk1"/>
                </a:solidFill>
              </a:rPr>
              <a:t>. Ini </a:t>
            </a:r>
            <a:r>
              <a:rPr lang="en-US" sz="1200" dirty="0" err="1">
                <a:solidFill>
                  <a:schemeClr val="dk1"/>
                </a:solidFill>
              </a:rPr>
              <a:t>menunjukkan</a:t>
            </a:r>
            <a:r>
              <a:rPr lang="en-US" sz="1200" dirty="0">
                <a:solidFill>
                  <a:schemeClr val="dk1"/>
                </a:solidFill>
              </a:rPr>
              <a:t> </a:t>
            </a:r>
            <a:r>
              <a:rPr lang="en-US" sz="1200" dirty="0" err="1">
                <a:solidFill>
                  <a:schemeClr val="dk1"/>
                </a:solidFill>
              </a:rPr>
              <a:t>stabilitas</a:t>
            </a:r>
            <a:r>
              <a:rPr lang="en-US" sz="1200" dirty="0">
                <a:solidFill>
                  <a:schemeClr val="dk1"/>
                </a:solidFill>
              </a:rPr>
              <a:t> </a:t>
            </a:r>
            <a:r>
              <a:rPr lang="en-US" sz="1200" dirty="0" err="1">
                <a:solidFill>
                  <a:schemeClr val="dk1"/>
                </a:solidFill>
              </a:rPr>
              <a:t>perusahaan</a:t>
            </a:r>
            <a:r>
              <a:rPr lang="en-US" sz="1200" dirty="0">
                <a:solidFill>
                  <a:schemeClr val="dk1"/>
                </a:solidFill>
              </a:rPr>
              <a:t>, di mana </a:t>
            </a:r>
            <a:r>
              <a:rPr lang="en-US" sz="1200" dirty="0" err="1">
                <a:solidFill>
                  <a:schemeClr val="dk1"/>
                </a:solidFill>
              </a:rPr>
              <a:t>pertumbuhan</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masih</a:t>
            </a:r>
            <a:r>
              <a:rPr lang="en-US" sz="1200" dirty="0">
                <a:solidFill>
                  <a:schemeClr val="dk1"/>
                </a:solidFill>
              </a:rPr>
              <a:t> </a:t>
            </a:r>
            <a:r>
              <a:rPr lang="en-US" sz="1200" dirty="0" err="1">
                <a:solidFill>
                  <a:schemeClr val="dk1"/>
                </a:solidFill>
              </a:rPr>
              <a:t>terjaga</a:t>
            </a:r>
            <a:r>
              <a:rPr lang="en-US" sz="1200" dirty="0">
                <a:solidFill>
                  <a:schemeClr val="dk1"/>
                </a:solidFill>
              </a:rPr>
              <a:t> </a:t>
            </a:r>
            <a:r>
              <a:rPr lang="en-US" sz="1200" dirty="0" err="1">
                <a:solidFill>
                  <a:schemeClr val="dk1"/>
                </a:solidFill>
              </a:rPr>
              <a:t>meskipun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sebesar</a:t>
            </a:r>
            <a:r>
              <a:rPr lang="en-US" sz="1200" dirty="0">
                <a:solidFill>
                  <a:schemeClr val="dk1"/>
                </a:solidFill>
              </a:rPr>
              <a:t> tahun-tahun </a:t>
            </a:r>
            <a:r>
              <a:rPr lang="en-US" sz="1200" dirty="0" err="1">
                <a:solidFill>
                  <a:schemeClr val="dk1"/>
                </a:solidFill>
              </a:rPr>
              <a:t>sebelumnya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Fase</a:t>
            </a:r>
            <a:r>
              <a:rPr lang="en-US" sz="1200" dirty="0">
                <a:solidFill>
                  <a:schemeClr val="dk1"/>
                </a:solidFill>
              </a:rPr>
              <a:t> </a:t>
            </a:r>
            <a:r>
              <a:rPr lang="en-US" sz="1200" dirty="0" err="1">
                <a:solidFill>
                  <a:schemeClr val="dk1"/>
                </a:solidFill>
              </a:rPr>
              <a:t>Penurunan</a:t>
            </a:r>
            <a:r>
              <a:rPr lang="en-US" sz="1200" dirty="0">
                <a:solidFill>
                  <a:schemeClr val="dk1"/>
                </a:solidFill>
              </a:rPr>
              <a:t>, pada tahun 2016-2020 </a:t>
            </a:r>
            <a:r>
              <a:rPr lang="en-US" sz="1200" dirty="0" err="1">
                <a:solidFill>
                  <a:schemeClr val="dk1"/>
                </a:solidFill>
              </a:rPr>
              <a:t>terjadi</a:t>
            </a:r>
            <a:r>
              <a:rPr lang="en-US" sz="1200" dirty="0">
                <a:solidFill>
                  <a:schemeClr val="dk1"/>
                </a:solidFill>
              </a:rPr>
              <a:t> </a:t>
            </a:r>
            <a:r>
              <a:rPr lang="en-US" sz="1200" dirty="0" err="1">
                <a:solidFill>
                  <a:schemeClr val="dk1"/>
                </a:solidFill>
              </a:rPr>
              <a:t>penurunan</a:t>
            </a:r>
            <a:r>
              <a:rPr lang="en-US" sz="1200" dirty="0">
                <a:solidFill>
                  <a:schemeClr val="dk1"/>
                </a:solidFill>
              </a:rPr>
              <a:t> </a:t>
            </a:r>
            <a:r>
              <a:rPr lang="en-US" sz="1200" dirty="0" err="1">
                <a:solidFill>
                  <a:schemeClr val="dk1"/>
                </a:solidFill>
              </a:rPr>
              <a:t>jumlah</a:t>
            </a:r>
            <a:r>
              <a:rPr lang="en-US" sz="1200" dirty="0">
                <a:solidFill>
                  <a:schemeClr val="dk1"/>
                </a:solidFill>
              </a:rPr>
              <a:t> </a:t>
            </a:r>
            <a:r>
              <a:rPr lang="en-US" sz="1200" dirty="0" err="1">
                <a:solidFill>
                  <a:schemeClr val="dk1"/>
                </a:solidFill>
              </a:rPr>
              <a:t>karyawan</a:t>
            </a:r>
            <a:r>
              <a:rPr lang="en-US" sz="1200" dirty="0">
                <a:solidFill>
                  <a:schemeClr val="dk1"/>
                </a:solidFill>
              </a:rPr>
              <a:t> yang </a:t>
            </a:r>
            <a:r>
              <a:rPr lang="en-US" sz="1200" dirty="0" err="1">
                <a:solidFill>
                  <a:schemeClr val="dk1"/>
                </a:solidFill>
              </a:rPr>
              <a:t>cukup</a:t>
            </a:r>
            <a:r>
              <a:rPr lang="en-US" sz="1200" dirty="0">
                <a:solidFill>
                  <a:schemeClr val="dk1"/>
                </a:solidFill>
              </a:rPr>
              <a:t> besar, </a:t>
            </a:r>
            <a:r>
              <a:rPr lang="en-US" sz="1200" dirty="0" err="1">
                <a:solidFill>
                  <a:schemeClr val="dk1"/>
                </a:solidFill>
              </a:rPr>
              <a:t>terutama</a:t>
            </a:r>
            <a:r>
              <a:rPr lang="en-US" sz="1200" dirty="0">
                <a:solidFill>
                  <a:schemeClr val="dk1"/>
                </a:solidFill>
              </a:rPr>
              <a:t> pada tahun 2017. Hal ini </a:t>
            </a:r>
            <a:r>
              <a:rPr lang="en-US" sz="1200" dirty="0" err="1">
                <a:solidFill>
                  <a:schemeClr val="dk1"/>
                </a:solidFill>
              </a:rPr>
              <a:t>menunjukkan</a:t>
            </a:r>
            <a:r>
              <a:rPr lang="en-US" sz="1200" dirty="0">
                <a:solidFill>
                  <a:schemeClr val="dk1"/>
                </a:solidFill>
              </a:rPr>
              <a:t> </a:t>
            </a:r>
            <a:r>
              <a:rPr lang="en-US" sz="1200" dirty="0" err="1">
                <a:solidFill>
                  <a:schemeClr val="dk1"/>
                </a:solidFill>
              </a:rPr>
              <a:t>adanya</a:t>
            </a:r>
            <a:r>
              <a:rPr lang="en-US" sz="1200" dirty="0">
                <a:solidFill>
                  <a:schemeClr val="dk1"/>
                </a:solidFill>
              </a:rPr>
              <a:t> permasalahan yang lebih </a:t>
            </a:r>
            <a:r>
              <a:rPr lang="en-US" sz="1200" dirty="0" err="1">
                <a:solidFill>
                  <a:schemeClr val="dk1"/>
                </a:solidFill>
              </a:rPr>
              <a:t>serius</a:t>
            </a:r>
            <a:r>
              <a:rPr lang="en-US" sz="1200" dirty="0">
                <a:solidFill>
                  <a:schemeClr val="dk1"/>
                </a:solidFill>
              </a:rPr>
              <a:t>, </a:t>
            </a:r>
            <a:r>
              <a:rPr lang="en-US" sz="1200" dirty="0" err="1">
                <a:solidFill>
                  <a:schemeClr val="dk1"/>
                </a:solidFill>
              </a:rPr>
              <a:t>seperti</a:t>
            </a:r>
            <a:r>
              <a:rPr lang="en-US" sz="1200" dirty="0">
                <a:solidFill>
                  <a:schemeClr val="dk1"/>
                </a:solidFill>
              </a:rPr>
              <a:t> </a:t>
            </a:r>
            <a:r>
              <a:rPr lang="en-US" sz="1200" dirty="0" err="1">
                <a:solidFill>
                  <a:schemeClr val="dk1"/>
                </a:solidFill>
              </a:rPr>
              <a:t>penurunan</a:t>
            </a:r>
            <a:r>
              <a:rPr lang="en-US" sz="1200" dirty="0">
                <a:solidFill>
                  <a:schemeClr val="dk1"/>
                </a:solidFill>
              </a:rPr>
              <a:t> </a:t>
            </a:r>
            <a:r>
              <a:rPr lang="en-US" sz="1200" dirty="0" err="1">
                <a:solidFill>
                  <a:schemeClr val="dk1"/>
                </a:solidFill>
              </a:rPr>
              <a:t>produktivitas</a:t>
            </a:r>
            <a:r>
              <a:rPr lang="en-US" sz="1200" dirty="0">
                <a:solidFill>
                  <a:schemeClr val="dk1"/>
                </a:solidFill>
              </a:rPr>
              <a:t>, </a:t>
            </a:r>
            <a:r>
              <a:rPr lang="en-US" sz="1200" dirty="0" err="1">
                <a:solidFill>
                  <a:schemeClr val="dk1"/>
                </a:solidFill>
              </a:rPr>
              <a:t>kepuasan</a:t>
            </a:r>
            <a:r>
              <a:rPr lang="en-US" sz="1200" dirty="0">
                <a:solidFill>
                  <a:schemeClr val="dk1"/>
                </a:solidFill>
              </a:rPr>
              <a:t> </a:t>
            </a:r>
            <a:r>
              <a:rPr lang="en-US" sz="1200" dirty="0" err="1">
                <a:solidFill>
                  <a:schemeClr val="dk1"/>
                </a:solidFill>
              </a:rPr>
              <a:t>kerja</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faktor</a:t>
            </a:r>
            <a:r>
              <a:rPr lang="en-US" sz="1200" dirty="0">
                <a:solidFill>
                  <a:schemeClr val="dk1"/>
                </a:solidFill>
              </a:rPr>
              <a:t> </a:t>
            </a:r>
            <a:r>
              <a:rPr lang="en-US" sz="1200" dirty="0" err="1">
                <a:solidFill>
                  <a:schemeClr val="dk1"/>
                </a:solidFill>
              </a:rPr>
              <a:t>eksternal</a:t>
            </a:r>
            <a:r>
              <a:rPr lang="en-US" sz="1200" dirty="0">
                <a:solidFill>
                  <a:schemeClr val="dk1"/>
                </a:solidFill>
              </a:rPr>
              <a:t> yang </a:t>
            </a:r>
            <a:r>
              <a:rPr lang="en-US" sz="1200" dirty="0" err="1">
                <a:solidFill>
                  <a:schemeClr val="dk1"/>
                </a:solidFill>
              </a:rPr>
              <a:t>memengaruhi</a:t>
            </a:r>
            <a:r>
              <a:rPr lang="en-US" sz="1200" dirty="0">
                <a:solidFill>
                  <a:schemeClr val="dk1"/>
                </a:solidFill>
              </a:rPr>
              <a:t>. </a:t>
            </a:r>
            <a:r>
              <a:rPr lang="en-US" sz="1200" dirty="0" err="1">
                <a:solidFill>
                  <a:schemeClr val="dk1"/>
                </a:solidFill>
              </a:rPr>
              <a:t>Walaupun</a:t>
            </a:r>
            <a:r>
              <a:rPr lang="en-US" sz="1200" dirty="0">
                <a:solidFill>
                  <a:schemeClr val="dk1"/>
                </a:solidFill>
              </a:rPr>
              <a:t> pada tahun 2018-2020 </a:t>
            </a:r>
            <a:r>
              <a:rPr lang="en-US" sz="1200" dirty="0" err="1">
                <a:solidFill>
                  <a:schemeClr val="dk1"/>
                </a:solidFill>
              </a:rPr>
              <a:t>penurunannya</a:t>
            </a:r>
            <a:r>
              <a:rPr lang="en-US" sz="1200" dirty="0">
                <a:solidFill>
                  <a:schemeClr val="dk1"/>
                </a:solidFill>
              </a:rPr>
              <a:t> lebih </a:t>
            </a:r>
            <a:r>
              <a:rPr lang="en-US" sz="1200" dirty="0" err="1">
                <a:solidFill>
                  <a:schemeClr val="dk1"/>
                </a:solidFill>
              </a:rPr>
              <a:t>kecil</a:t>
            </a:r>
            <a:r>
              <a:rPr lang="en-US" sz="1200" dirty="0">
                <a:solidFill>
                  <a:schemeClr val="dk1"/>
                </a:solidFill>
              </a:rPr>
              <a:t>, </a:t>
            </a:r>
            <a:r>
              <a:rPr lang="en-US" sz="1200" dirty="0" err="1">
                <a:solidFill>
                  <a:schemeClr val="dk1"/>
                </a:solidFill>
              </a:rPr>
              <a:t>tetapi</a:t>
            </a:r>
            <a:r>
              <a:rPr lang="en-US" sz="1200" dirty="0">
                <a:solidFill>
                  <a:schemeClr val="dk1"/>
                </a:solidFill>
              </a:rPr>
              <a:t> tren ini </a:t>
            </a:r>
            <a:r>
              <a:rPr lang="en-US" sz="1200" dirty="0" err="1">
                <a:solidFill>
                  <a:schemeClr val="dk1"/>
                </a:solidFill>
              </a:rPr>
              <a:t>tetap</a:t>
            </a:r>
            <a:r>
              <a:rPr lang="en-US" sz="1200" dirty="0">
                <a:solidFill>
                  <a:schemeClr val="dk1"/>
                </a:solidFill>
              </a:rPr>
              <a:t> </a:t>
            </a:r>
            <a:r>
              <a:rPr lang="en-US" sz="1200" dirty="0" err="1">
                <a:solidFill>
                  <a:schemeClr val="dk1"/>
                </a:solidFill>
              </a:rPr>
              <a:t>menunjukkan</a:t>
            </a:r>
            <a:r>
              <a:rPr lang="en-US" sz="1200" dirty="0">
                <a:solidFill>
                  <a:schemeClr val="dk1"/>
                </a:solidFill>
              </a:rPr>
              <a:t> </a:t>
            </a:r>
            <a:r>
              <a:rPr lang="en-US" sz="1200" dirty="0" err="1">
                <a:solidFill>
                  <a:schemeClr val="dk1"/>
                </a:solidFill>
              </a:rPr>
              <a:t>arah</a:t>
            </a:r>
            <a:r>
              <a:rPr lang="en-US" sz="1200" dirty="0">
                <a:solidFill>
                  <a:schemeClr val="dk1"/>
                </a:solidFill>
              </a:rPr>
              <a:t> yang </a:t>
            </a:r>
            <a:r>
              <a:rPr lang="en-US" sz="1200" dirty="0" err="1">
                <a:solidFill>
                  <a:schemeClr val="dk1"/>
                </a:solidFill>
              </a:rPr>
              <a:t>mengkhawatirkan</a:t>
            </a:r>
            <a:r>
              <a:rPr lang="en-US" sz="1200" dirty="0">
                <a:solidFill>
                  <a:schemeClr val="dk1"/>
                </a:solidFill>
              </a:rPr>
              <a:t>.</a:t>
            </a:r>
          </a:p>
        </p:txBody>
      </p:sp>
      <p:pic>
        <p:nvPicPr>
          <p:cNvPr id="3" name="Picture 2">
            <a:extLst>
              <a:ext uri="{FF2B5EF4-FFF2-40B4-BE49-F238E27FC236}">
                <a16:creationId xmlns:a16="http://schemas.microsoft.com/office/drawing/2014/main" id="{E89F1C0F-D6DE-4CB5-B5DE-13AECDCDCA8B}"/>
              </a:ext>
            </a:extLst>
          </p:cNvPr>
          <p:cNvPicPr>
            <a:picLocks noChangeAspect="1"/>
          </p:cNvPicPr>
          <p:nvPr/>
        </p:nvPicPr>
        <p:blipFill>
          <a:blip r:embed="rId3"/>
          <a:stretch>
            <a:fillRect/>
          </a:stretch>
        </p:blipFill>
        <p:spPr>
          <a:xfrm>
            <a:off x="2363417" y="775242"/>
            <a:ext cx="4417166" cy="1960281"/>
          </a:xfrm>
          <a:prstGeom prst="rect">
            <a:avLst/>
          </a:prstGeom>
          <a:noFill/>
          <a:ln w="19050">
            <a:solidFill>
              <a:srgbClr val="019FAB"/>
            </a:solidFill>
          </a:ln>
        </p:spPr>
      </p:pic>
      <p:sp>
        <p:nvSpPr>
          <p:cNvPr id="8" name="Google Shape;115;p27">
            <a:extLst>
              <a:ext uri="{FF2B5EF4-FFF2-40B4-BE49-F238E27FC236}">
                <a16:creationId xmlns:a16="http://schemas.microsoft.com/office/drawing/2014/main" id="{FC06B32A-EFAB-4393-B71C-7A979AF9ECD3}"/>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180337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Annual Report on Employee Number Changes</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fontScale="92500" lnSpcReduction="10000"/>
          </a:bodyPr>
          <a:lstStyle/>
          <a:p>
            <a:pPr marL="133350" lvl="0" indent="0">
              <a:lnSpc>
                <a:spcPct val="105000"/>
              </a:lnSpc>
              <a:buClr>
                <a:schemeClr val="dk1"/>
              </a:buClr>
              <a:buSzPts val="1500"/>
              <a:buNone/>
            </a:pPr>
            <a:r>
              <a:rPr lang="en-US" sz="1400" dirty="0" err="1">
                <a:solidFill>
                  <a:schemeClr val="dk1"/>
                </a:solidFill>
              </a:rPr>
              <a:t>Berdasarkan</a:t>
            </a:r>
            <a:r>
              <a:rPr lang="en-US" sz="1400" dirty="0">
                <a:solidFill>
                  <a:schemeClr val="dk1"/>
                </a:solidFill>
              </a:rPr>
              <a:t> hasil </a:t>
            </a:r>
            <a:r>
              <a:rPr lang="en-US" sz="1400" dirty="0" err="1">
                <a:solidFill>
                  <a:schemeClr val="dk1"/>
                </a:solidFill>
              </a:rPr>
              <a:t>visualisasi</a:t>
            </a:r>
            <a:r>
              <a:rPr lang="en-US" sz="1400" dirty="0">
                <a:solidFill>
                  <a:schemeClr val="dk1"/>
                </a:solidFill>
              </a:rPr>
              <a:t> </a:t>
            </a:r>
            <a:r>
              <a:rPr lang="en-US" sz="1400" dirty="0" err="1">
                <a:solidFill>
                  <a:schemeClr val="dk1"/>
                </a:solidFill>
              </a:rPr>
              <a:t>didapatkan</a:t>
            </a:r>
            <a:r>
              <a:rPr lang="en-US" sz="1400" dirty="0">
                <a:solidFill>
                  <a:schemeClr val="dk1"/>
                </a:solidFill>
              </a:rPr>
              <a:t> insight-insight, </a:t>
            </a:r>
            <a:r>
              <a:rPr lang="en-US" sz="1400" dirty="0" err="1">
                <a:solidFill>
                  <a:schemeClr val="dk1"/>
                </a:solidFill>
              </a:rPr>
              <a:t>yaitu</a:t>
            </a:r>
            <a:r>
              <a:rPr lang="en-US" sz="1400" dirty="0">
                <a:solidFill>
                  <a:schemeClr val="dk1"/>
                </a:solidFill>
              </a:rPr>
              <a:t> sebagai berikut.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Penurunan</a:t>
            </a:r>
            <a:r>
              <a:rPr lang="en-US" sz="1400" dirty="0">
                <a:solidFill>
                  <a:schemeClr val="dk1"/>
                </a:solidFill>
              </a:rPr>
              <a:t> </a:t>
            </a:r>
            <a:r>
              <a:rPr lang="en-US" sz="1400" dirty="0" err="1">
                <a:solidFill>
                  <a:schemeClr val="dk1"/>
                </a:solidFill>
              </a:rPr>
              <a:t>jumlah</a:t>
            </a:r>
            <a:r>
              <a:rPr lang="en-US" sz="1400" dirty="0">
                <a:solidFill>
                  <a:schemeClr val="dk1"/>
                </a:solidFill>
              </a:rPr>
              <a:t> </a:t>
            </a:r>
            <a:r>
              <a:rPr lang="en-US" sz="1400" dirty="0" err="1">
                <a:solidFill>
                  <a:schemeClr val="dk1"/>
                </a:solidFill>
              </a:rPr>
              <a:t>karyawan</a:t>
            </a:r>
            <a:r>
              <a:rPr lang="en-US" sz="1400" dirty="0">
                <a:solidFill>
                  <a:schemeClr val="dk1"/>
                </a:solidFill>
              </a:rPr>
              <a:t> yang </a:t>
            </a:r>
            <a:r>
              <a:rPr lang="en-US" sz="1400" dirty="0" err="1">
                <a:solidFill>
                  <a:schemeClr val="dk1"/>
                </a:solidFill>
              </a:rPr>
              <a:t>konsisten</a:t>
            </a:r>
            <a:r>
              <a:rPr lang="en-US" sz="1400" dirty="0">
                <a:solidFill>
                  <a:schemeClr val="dk1"/>
                </a:solidFill>
              </a:rPr>
              <a:t> </a:t>
            </a:r>
            <a:r>
              <a:rPr lang="en-US" sz="1400" dirty="0" err="1">
                <a:solidFill>
                  <a:schemeClr val="dk1"/>
                </a:solidFill>
              </a:rPr>
              <a:t>selama</a:t>
            </a:r>
            <a:r>
              <a:rPr lang="en-US" sz="1400" dirty="0">
                <a:solidFill>
                  <a:schemeClr val="dk1"/>
                </a:solidFill>
              </a:rPr>
              <a:t> beberapa tahun </a:t>
            </a:r>
            <a:r>
              <a:rPr lang="en-US" sz="1400" dirty="0" err="1">
                <a:solidFill>
                  <a:schemeClr val="dk1"/>
                </a:solidFill>
              </a:rPr>
              <a:t>menunjukkan</a:t>
            </a:r>
            <a:r>
              <a:rPr lang="en-US" sz="1400" dirty="0">
                <a:solidFill>
                  <a:schemeClr val="dk1"/>
                </a:solidFill>
              </a:rPr>
              <a:t> </a:t>
            </a:r>
            <a:r>
              <a:rPr lang="en-US" sz="1400" dirty="0" err="1">
                <a:solidFill>
                  <a:schemeClr val="dk1"/>
                </a:solidFill>
              </a:rPr>
              <a:t>bahwa</a:t>
            </a:r>
            <a:r>
              <a:rPr lang="en-US" sz="1400" dirty="0">
                <a:solidFill>
                  <a:schemeClr val="dk1"/>
                </a:solidFill>
              </a:rPr>
              <a:t> </a:t>
            </a:r>
            <a:r>
              <a:rPr lang="en-US" sz="1400" dirty="0" err="1">
                <a:solidFill>
                  <a:schemeClr val="dk1"/>
                </a:solidFill>
              </a:rPr>
              <a:t>perusahaan</a:t>
            </a:r>
            <a:r>
              <a:rPr lang="en-US" sz="1400" dirty="0">
                <a:solidFill>
                  <a:schemeClr val="dk1"/>
                </a:solidFill>
              </a:rPr>
              <a:t> mungkin </a:t>
            </a:r>
            <a:r>
              <a:rPr lang="en-US" sz="1400" dirty="0" err="1">
                <a:solidFill>
                  <a:schemeClr val="dk1"/>
                </a:solidFill>
              </a:rPr>
              <a:t>sedang</a:t>
            </a:r>
            <a:r>
              <a:rPr lang="en-US" sz="1400" dirty="0">
                <a:solidFill>
                  <a:schemeClr val="dk1"/>
                </a:solidFill>
              </a:rPr>
              <a:t> </a:t>
            </a:r>
            <a:r>
              <a:rPr lang="en-US" sz="1400" dirty="0" err="1">
                <a:solidFill>
                  <a:schemeClr val="dk1"/>
                </a:solidFill>
              </a:rPr>
              <a:t>menghadapi</a:t>
            </a:r>
            <a:r>
              <a:rPr lang="en-US" sz="1400" dirty="0">
                <a:solidFill>
                  <a:schemeClr val="dk1"/>
                </a:solidFill>
              </a:rPr>
              <a:t> </a:t>
            </a:r>
            <a:r>
              <a:rPr lang="en-US" sz="1400" dirty="0" err="1">
                <a:solidFill>
                  <a:schemeClr val="dk1"/>
                </a:solidFill>
              </a:rPr>
              <a:t>tantangan</a:t>
            </a:r>
            <a:r>
              <a:rPr lang="en-US" sz="1400" dirty="0">
                <a:solidFill>
                  <a:schemeClr val="dk1"/>
                </a:solidFill>
              </a:rPr>
              <a:t> internal </a:t>
            </a:r>
            <a:r>
              <a:rPr lang="en-US" sz="1400" dirty="0" err="1">
                <a:solidFill>
                  <a:schemeClr val="dk1"/>
                </a:solidFill>
              </a:rPr>
              <a:t>atau</a:t>
            </a:r>
            <a:r>
              <a:rPr lang="en-US" sz="1400" dirty="0">
                <a:solidFill>
                  <a:schemeClr val="dk1"/>
                </a:solidFill>
              </a:rPr>
              <a:t> </a:t>
            </a:r>
            <a:r>
              <a:rPr lang="en-US" sz="1400" dirty="0" err="1">
                <a:solidFill>
                  <a:schemeClr val="dk1"/>
                </a:solidFill>
              </a:rPr>
              <a:t>eksternal</a:t>
            </a:r>
            <a:r>
              <a:rPr lang="en-US" sz="1400" dirty="0">
                <a:solidFill>
                  <a:schemeClr val="dk1"/>
                </a:solidFill>
              </a:rPr>
              <a:t>. Ini bisa </a:t>
            </a:r>
            <a:r>
              <a:rPr lang="en-US" sz="1400" dirty="0" err="1">
                <a:solidFill>
                  <a:schemeClr val="dk1"/>
                </a:solidFill>
              </a:rPr>
              <a:t>berupa</a:t>
            </a:r>
            <a:r>
              <a:rPr lang="en-US" sz="1400" dirty="0">
                <a:solidFill>
                  <a:schemeClr val="dk1"/>
                </a:solidFill>
              </a:rPr>
              <a:t> masalah dalam </a:t>
            </a:r>
            <a:r>
              <a:rPr lang="en-US" sz="1400" dirty="0" err="1">
                <a:solidFill>
                  <a:schemeClr val="dk1"/>
                </a:solidFill>
              </a:rPr>
              <a:t>manajemen</a:t>
            </a:r>
            <a:r>
              <a:rPr lang="en-US" sz="1400" dirty="0">
                <a:solidFill>
                  <a:schemeClr val="dk1"/>
                </a:solidFill>
              </a:rPr>
              <a:t> </a:t>
            </a:r>
            <a:r>
              <a:rPr lang="en-US" sz="1400" dirty="0" err="1">
                <a:solidFill>
                  <a:schemeClr val="dk1"/>
                </a:solidFill>
              </a:rPr>
              <a:t>sumber</a:t>
            </a:r>
            <a:r>
              <a:rPr lang="en-US" sz="1400" dirty="0">
                <a:solidFill>
                  <a:schemeClr val="dk1"/>
                </a:solidFill>
              </a:rPr>
              <a:t> </a:t>
            </a:r>
            <a:r>
              <a:rPr lang="en-US" sz="1400" dirty="0" err="1">
                <a:solidFill>
                  <a:schemeClr val="dk1"/>
                </a:solidFill>
              </a:rPr>
              <a:t>daya</a:t>
            </a:r>
            <a:r>
              <a:rPr lang="en-US" sz="1400" dirty="0">
                <a:solidFill>
                  <a:schemeClr val="dk1"/>
                </a:solidFill>
              </a:rPr>
              <a:t> </a:t>
            </a:r>
            <a:r>
              <a:rPr lang="en-US" sz="1400" dirty="0" err="1">
                <a:solidFill>
                  <a:schemeClr val="dk1"/>
                </a:solidFill>
              </a:rPr>
              <a:t>manusia</a:t>
            </a:r>
            <a:r>
              <a:rPr lang="en-US" sz="1400" dirty="0">
                <a:solidFill>
                  <a:schemeClr val="dk1"/>
                </a:solidFill>
              </a:rPr>
              <a:t>, </a:t>
            </a:r>
            <a:r>
              <a:rPr lang="en-US" sz="1400" dirty="0" err="1">
                <a:solidFill>
                  <a:schemeClr val="dk1"/>
                </a:solidFill>
              </a:rPr>
              <a:t>lingkungan</a:t>
            </a:r>
            <a:r>
              <a:rPr lang="en-US" sz="1400" dirty="0">
                <a:solidFill>
                  <a:schemeClr val="dk1"/>
                </a:solidFill>
              </a:rPr>
              <a:t> </a:t>
            </a:r>
            <a:r>
              <a:rPr lang="en-US" sz="1400" dirty="0" err="1">
                <a:solidFill>
                  <a:schemeClr val="dk1"/>
                </a:solidFill>
              </a:rPr>
              <a:t>kerja</a:t>
            </a:r>
            <a:r>
              <a:rPr lang="en-US" sz="1400" dirty="0">
                <a:solidFill>
                  <a:schemeClr val="dk1"/>
                </a:solidFill>
              </a:rPr>
              <a:t> yang kurang </a:t>
            </a:r>
            <a:r>
              <a:rPr lang="en-US" sz="1400" dirty="0" err="1">
                <a:solidFill>
                  <a:schemeClr val="dk1"/>
                </a:solidFill>
              </a:rPr>
              <a:t>mendukung</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tekanan</a:t>
            </a:r>
            <a:r>
              <a:rPr lang="en-US" sz="1400" dirty="0">
                <a:solidFill>
                  <a:schemeClr val="dk1"/>
                </a:solidFill>
              </a:rPr>
              <a:t> </a:t>
            </a:r>
            <a:r>
              <a:rPr lang="en-US" sz="1400" dirty="0" err="1">
                <a:solidFill>
                  <a:schemeClr val="dk1"/>
                </a:solidFill>
              </a:rPr>
              <a:t>dari</a:t>
            </a:r>
            <a:r>
              <a:rPr lang="en-US" sz="1400" dirty="0">
                <a:solidFill>
                  <a:schemeClr val="dk1"/>
                </a:solidFill>
              </a:rPr>
              <a:t> </a:t>
            </a:r>
            <a:r>
              <a:rPr lang="en-US" sz="1400" dirty="0" err="1">
                <a:solidFill>
                  <a:schemeClr val="dk1"/>
                </a:solidFill>
              </a:rPr>
              <a:t>kompetitor</a:t>
            </a:r>
            <a:r>
              <a:rPr lang="en-US" sz="1400" dirty="0">
                <a:solidFill>
                  <a:schemeClr val="dk1"/>
                </a:solidFill>
              </a:rPr>
              <a:t> di pasar.</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Setelah </a:t>
            </a:r>
            <a:r>
              <a:rPr lang="en-US" sz="1400" dirty="0" err="1">
                <a:solidFill>
                  <a:schemeClr val="dk1"/>
                </a:solidFill>
              </a:rPr>
              <a:t>melihat</a:t>
            </a:r>
            <a:r>
              <a:rPr lang="en-US" sz="1400" dirty="0">
                <a:solidFill>
                  <a:schemeClr val="dk1"/>
                </a:solidFill>
              </a:rPr>
              <a:t> </a:t>
            </a:r>
            <a:r>
              <a:rPr lang="en-US" sz="1400" dirty="0" err="1">
                <a:solidFill>
                  <a:schemeClr val="dk1"/>
                </a:solidFill>
              </a:rPr>
              <a:t>penurunan</a:t>
            </a:r>
            <a:r>
              <a:rPr lang="en-US" sz="1400" dirty="0">
                <a:solidFill>
                  <a:schemeClr val="dk1"/>
                </a:solidFill>
              </a:rPr>
              <a:t> </a:t>
            </a:r>
            <a:r>
              <a:rPr lang="en-US" sz="1400" dirty="0" err="1">
                <a:solidFill>
                  <a:schemeClr val="dk1"/>
                </a:solidFill>
              </a:rPr>
              <a:t>karyawan</a:t>
            </a:r>
            <a:r>
              <a:rPr lang="en-US" sz="1400" dirty="0">
                <a:solidFill>
                  <a:schemeClr val="dk1"/>
                </a:solidFill>
              </a:rPr>
              <a:t> yang </a:t>
            </a:r>
            <a:r>
              <a:rPr lang="en-US" sz="1400" dirty="0" err="1">
                <a:solidFill>
                  <a:schemeClr val="dk1"/>
                </a:solidFill>
              </a:rPr>
              <a:t>signifikan</a:t>
            </a:r>
            <a:r>
              <a:rPr lang="en-US" sz="1400" dirty="0">
                <a:solidFill>
                  <a:schemeClr val="dk1"/>
                </a:solidFill>
              </a:rPr>
              <a:t>, </a:t>
            </a:r>
            <a:r>
              <a:rPr lang="en-US" sz="1400" dirty="0" err="1">
                <a:solidFill>
                  <a:schemeClr val="dk1"/>
                </a:solidFill>
              </a:rPr>
              <a:t>terutama</a:t>
            </a:r>
            <a:r>
              <a:rPr lang="en-US" sz="1400" dirty="0">
                <a:solidFill>
                  <a:schemeClr val="dk1"/>
                </a:solidFill>
              </a:rPr>
              <a:t> pada tahun 2017, </a:t>
            </a:r>
            <a:r>
              <a:rPr lang="en-US" sz="1400" dirty="0" err="1">
                <a:solidFill>
                  <a:schemeClr val="dk1"/>
                </a:solidFill>
              </a:rPr>
              <a:t>perusahaan</a:t>
            </a:r>
            <a:r>
              <a:rPr lang="en-US" sz="1400" dirty="0">
                <a:solidFill>
                  <a:schemeClr val="dk1"/>
                </a:solidFill>
              </a:rPr>
              <a:t> harus </a:t>
            </a:r>
            <a:r>
              <a:rPr lang="en-US" sz="1400" dirty="0" err="1">
                <a:solidFill>
                  <a:schemeClr val="dk1"/>
                </a:solidFill>
              </a:rPr>
              <a:t>mengevaluasi</a:t>
            </a:r>
            <a:r>
              <a:rPr lang="en-US" sz="1400" dirty="0">
                <a:solidFill>
                  <a:schemeClr val="dk1"/>
                </a:solidFill>
              </a:rPr>
              <a:t> </a:t>
            </a:r>
            <a:r>
              <a:rPr lang="en-US" sz="1400" dirty="0" err="1">
                <a:solidFill>
                  <a:schemeClr val="dk1"/>
                </a:solidFill>
              </a:rPr>
              <a:t>ulang</a:t>
            </a:r>
            <a:r>
              <a:rPr lang="en-US" sz="1400" dirty="0">
                <a:solidFill>
                  <a:schemeClr val="dk1"/>
                </a:solidFill>
              </a:rPr>
              <a:t> </a:t>
            </a:r>
            <a:r>
              <a:rPr lang="en-US" sz="1400" dirty="0" err="1">
                <a:solidFill>
                  <a:schemeClr val="dk1"/>
                </a:solidFill>
              </a:rPr>
              <a:t>kebijakan</a:t>
            </a:r>
            <a:r>
              <a:rPr lang="en-US" sz="1400" dirty="0">
                <a:solidFill>
                  <a:schemeClr val="dk1"/>
                </a:solidFill>
              </a:rPr>
              <a:t> </a:t>
            </a:r>
            <a:r>
              <a:rPr lang="en-US" sz="1400" dirty="0" err="1">
                <a:solidFill>
                  <a:schemeClr val="dk1"/>
                </a:solidFill>
              </a:rPr>
              <a:t>retensi</a:t>
            </a:r>
            <a:r>
              <a:rPr lang="en-US" sz="1400" dirty="0">
                <a:solidFill>
                  <a:schemeClr val="dk1"/>
                </a:solidFill>
              </a:rPr>
              <a:t> </a:t>
            </a:r>
            <a:r>
              <a:rPr lang="en-US" sz="1400" dirty="0" err="1">
                <a:solidFill>
                  <a:schemeClr val="dk1"/>
                </a:solidFill>
              </a:rPr>
              <a:t>karyawan</a:t>
            </a:r>
            <a:r>
              <a:rPr lang="en-US" sz="1400" dirty="0">
                <a:solidFill>
                  <a:schemeClr val="dk1"/>
                </a:solidFill>
              </a:rPr>
              <a:t>. Program </a:t>
            </a:r>
            <a:r>
              <a:rPr lang="en-US" sz="1400" dirty="0" err="1">
                <a:solidFill>
                  <a:schemeClr val="dk1"/>
                </a:solidFill>
              </a:rPr>
              <a:t>peningkatan</a:t>
            </a:r>
            <a:r>
              <a:rPr lang="en-US" sz="1400" dirty="0">
                <a:solidFill>
                  <a:schemeClr val="dk1"/>
                </a:solidFill>
              </a:rPr>
              <a:t> </a:t>
            </a:r>
            <a:r>
              <a:rPr lang="en-US" sz="1400" dirty="0" err="1">
                <a:solidFill>
                  <a:schemeClr val="dk1"/>
                </a:solidFill>
              </a:rPr>
              <a:t>kepuasan</a:t>
            </a:r>
            <a:r>
              <a:rPr lang="en-US" sz="1400" dirty="0">
                <a:solidFill>
                  <a:schemeClr val="dk1"/>
                </a:solidFill>
              </a:rPr>
              <a:t> </a:t>
            </a:r>
            <a:r>
              <a:rPr lang="en-US" sz="1400" dirty="0" err="1">
                <a:solidFill>
                  <a:schemeClr val="dk1"/>
                </a:solidFill>
              </a:rPr>
              <a:t>kerja</a:t>
            </a:r>
            <a:r>
              <a:rPr lang="en-US" sz="1400" dirty="0">
                <a:solidFill>
                  <a:schemeClr val="dk1"/>
                </a:solidFill>
              </a:rPr>
              <a:t>, </a:t>
            </a:r>
            <a:r>
              <a:rPr lang="en-US" sz="1400" dirty="0" err="1">
                <a:solidFill>
                  <a:schemeClr val="dk1"/>
                </a:solidFill>
              </a:rPr>
              <a:t>penyesuaian</a:t>
            </a:r>
            <a:r>
              <a:rPr lang="en-US" sz="1400" dirty="0">
                <a:solidFill>
                  <a:schemeClr val="dk1"/>
                </a:solidFill>
              </a:rPr>
              <a:t> </a:t>
            </a:r>
            <a:r>
              <a:rPr lang="en-US" sz="1400" dirty="0" err="1">
                <a:solidFill>
                  <a:schemeClr val="dk1"/>
                </a:solidFill>
              </a:rPr>
              <a:t>remunerasi</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peninjauan</a:t>
            </a:r>
            <a:r>
              <a:rPr lang="en-US" sz="1400" dirty="0">
                <a:solidFill>
                  <a:schemeClr val="dk1"/>
                </a:solidFill>
              </a:rPr>
              <a:t> </a:t>
            </a:r>
            <a:r>
              <a:rPr lang="en-US" sz="1400" dirty="0" err="1">
                <a:solidFill>
                  <a:schemeClr val="dk1"/>
                </a:solidFill>
              </a:rPr>
              <a:t>kembali</a:t>
            </a:r>
            <a:r>
              <a:rPr lang="en-US" sz="1400" dirty="0">
                <a:solidFill>
                  <a:schemeClr val="dk1"/>
                </a:solidFill>
              </a:rPr>
              <a:t> </a:t>
            </a:r>
            <a:r>
              <a:rPr lang="en-US" sz="1400" dirty="0" err="1">
                <a:solidFill>
                  <a:schemeClr val="dk1"/>
                </a:solidFill>
              </a:rPr>
              <a:t>budaya</a:t>
            </a:r>
            <a:r>
              <a:rPr lang="en-US" sz="1400" dirty="0">
                <a:solidFill>
                  <a:schemeClr val="dk1"/>
                </a:solidFill>
              </a:rPr>
              <a:t> </a:t>
            </a:r>
            <a:r>
              <a:rPr lang="en-US" sz="1400" dirty="0" err="1">
                <a:solidFill>
                  <a:schemeClr val="dk1"/>
                </a:solidFill>
              </a:rPr>
              <a:t>kerja</a:t>
            </a:r>
            <a:r>
              <a:rPr lang="en-US" sz="1400" dirty="0">
                <a:solidFill>
                  <a:schemeClr val="dk1"/>
                </a:solidFill>
              </a:rPr>
              <a:t> mungkin </a:t>
            </a:r>
            <a:r>
              <a:rPr lang="en-US" sz="1400" dirty="0" err="1">
                <a:solidFill>
                  <a:schemeClr val="dk1"/>
                </a:solidFill>
              </a:rPr>
              <a:t>perlu</a:t>
            </a:r>
            <a:r>
              <a:rPr lang="en-US" sz="1400" dirty="0">
                <a:solidFill>
                  <a:schemeClr val="dk1"/>
                </a:solidFill>
              </a:rPr>
              <a:t> </a:t>
            </a:r>
            <a:r>
              <a:rPr lang="en-US" sz="1400" dirty="0" err="1">
                <a:solidFill>
                  <a:schemeClr val="dk1"/>
                </a:solidFill>
              </a:rPr>
              <a:t>dipertimbangkan</a:t>
            </a:r>
            <a:r>
              <a:rPr lang="en-US" sz="1400" dirty="0">
                <a:solidFill>
                  <a:schemeClr val="dk1"/>
                </a:solidFill>
              </a:rPr>
              <a:t> untuk </a:t>
            </a:r>
            <a:r>
              <a:rPr lang="en-US" sz="1400" dirty="0" err="1">
                <a:solidFill>
                  <a:schemeClr val="dk1"/>
                </a:solidFill>
              </a:rPr>
              <a:t>mencegah</a:t>
            </a:r>
            <a:r>
              <a:rPr lang="en-US" sz="1400" dirty="0">
                <a:solidFill>
                  <a:schemeClr val="dk1"/>
                </a:solidFill>
              </a:rPr>
              <a:t> </a:t>
            </a:r>
            <a:r>
              <a:rPr lang="en-US" sz="1400" dirty="0" err="1">
                <a:solidFill>
                  <a:schemeClr val="dk1"/>
                </a:solidFill>
              </a:rPr>
              <a:t>kehilangan</a:t>
            </a:r>
            <a:r>
              <a:rPr lang="en-US" sz="1400" dirty="0">
                <a:solidFill>
                  <a:schemeClr val="dk1"/>
                </a:solidFill>
              </a:rPr>
              <a:t> lebih </a:t>
            </a:r>
            <a:r>
              <a:rPr lang="en-US" sz="1400" dirty="0" err="1">
                <a:solidFill>
                  <a:schemeClr val="dk1"/>
                </a:solidFill>
              </a:rPr>
              <a:t>banyak</a:t>
            </a:r>
            <a:r>
              <a:rPr lang="en-US" sz="1400" dirty="0">
                <a:solidFill>
                  <a:schemeClr val="dk1"/>
                </a:solidFill>
              </a:rPr>
              <a:t> </a:t>
            </a:r>
            <a:r>
              <a:rPr lang="en-US" sz="1400" dirty="0" err="1">
                <a:solidFill>
                  <a:schemeClr val="dk1"/>
                </a:solidFill>
              </a:rPr>
              <a:t>karyawan</a:t>
            </a:r>
            <a:r>
              <a:rPr lang="en-US" sz="1400" dirty="0">
                <a:solidFill>
                  <a:schemeClr val="dk1"/>
                </a:solidFill>
              </a:rPr>
              <a:t> di masa </a:t>
            </a:r>
            <a:r>
              <a:rPr lang="en-US" sz="1400" dirty="0" err="1">
                <a:solidFill>
                  <a:schemeClr val="dk1"/>
                </a:solidFill>
              </a:rPr>
              <a:t>mendatang</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Pertumbuhan</a:t>
            </a:r>
            <a:r>
              <a:rPr lang="en-US" sz="1400" dirty="0">
                <a:solidFill>
                  <a:schemeClr val="dk1"/>
                </a:solidFill>
              </a:rPr>
              <a:t> besar yang </a:t>
            </a:r>
            <a:r>
              <a:rPr lang="en-US" sz="1400" dirty="0" err="1">
                <a:solidFill>
                  <a:schemeClr val="dk1"/>
                </a:solidFill>
              </a:rPr>
              <a:t>terjadi</a:t>
            </a:r>
            <a:r>
              <a:rPr lang="en-US" sz="1400" dirty="0">
                <a:solidFill>
                  <a:schemeClr val="dk1"/>
                </a:solidFill>
              </a:rPr>
              <a:t> di tahun 2011-2012 </a:t>
            </a:r>
            <a:r>
              <a:rPr lang="en-US" sz="1400" dirty="0" err="1">
                <a:solidFill>
                  <a:schemeClr val="dk1"/>
                </a:solidFill>
              </a:rPr>
              <a:t>kemungkinan</a:t>
            </a:r>
            <a:r>
              <a:rPr lang="en-US" sz="1400" dirty="0">
                <a:solidFill>
                  <a:schemeClr val="dk1"/>
                </a:solidFill>
              </a:rPr>
              <a:t> </a:t>
            </a:r>
            <a:r>
              <a:rPr lang="en-US" sz="1400" dirty="0" err="1">
                <a:solidFill>
                  <a:schemeClr val="dk1"/>
                </a:solidFill>
              </a:rPr>
              <a:t>berkaitan</a:t>
            </a:r>
            <a:r>
              <a:rPr lang="en-US" sz="1400" dirty="0">
                <a:solidFill>
                  <a:schemeClr val="dk1"/>
                </a:solidFill>
              </a:rPr>
              <a:t> </a:t>
            </a:r>
            <a:r>
              <a:rPr lang="en-US" sz="1400" dirty="0" err="1">
                <a:solidFill>
                  <a:schemeClr val="dk1"/>
                </a:solidFill>
              </a:rPr>
              <a:t>dengan</a:t>
            </a:r>
            <a:r>
              <a:rPr lang="en-US" sz="1400" dirty="0">
                <a:solidFill>
                  <a:schemeClr val="dk1"/>
                </a:solidFill>
              </a:rPr>
              <a:t> </a:t>
            </a:r>
            <a:r>
              <a:rPr lang="en-US" sz="1400" dirty="0" err="1">
                <a:solidFill>
                  <a:schemeClr val="dk1"/>
                </a:solidFill>
              </a:rPr>
              <a:t>ekspansi</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proyek</a:t>
            </a:r>
            <a:r>
              <a:rPr lang="en-US" sz="1400" dirty="0">
                <a:solidFill>
                  <a:schemeClr val="dk1"/>
                </a:solidFill>
              </a:rPr>
              <a:t> besar yang </a:t>
            </a:r>
            <a:r>
              <a:rPr lang="en-US" sz="1400" dirty="0" err="1">
                <a:solidFill>
                  <a:schemeClr val="dk1"/>
                </a:solidFill>
              </a:rPr>
              <a:t>dijalankan</a:t>
            </a:r>
            <a:r>
              <a:rPr lang="en-US" sz="1400" dirty="0">
                <a:solidFill>
                  <a:schemeClr val="dk1"/>
                </a:solidFill>
              </a:rPr>
              <a:t> </a:t>
            </a:r>
            <a:r>
              <a:rPr lang="en-US" sz="1400" dirty="0" err="1">
                <a:solidFill>
                  <a:schemeClr val="dk1"/>
                </a:solidFill>
              </a:rPr>
              <a:t>perusahaan</a:t>
            </a:r>
            <a:r>
              <a:rPr lang="en-US" sz="1400" dirty="0">
                <a:solidFill>
                  <a:schemeClr val="dk1"/>
                </a:solidFill>
              </a:rPr>
              <a:t> pada </a:t>
            </a:r>
            <a:r>
              <a:rPr lang="en-US" sz="1400" dirty="0" err="1">
                <a:solidFill>
                  <a:schemeClr val="dk1"/>
                </a:solidFill>
              </a:rPr>
              <a:t>saat</a:t>
            </a:r>
            <a:r>
              <a:rPr lang="en-US" sz="1400" dirty="0">
                <a:solidFill>
                  <a:schemeClr val="dk1"/>
                </a:solidFill>
              </a:rPr>
              <a:t> itu. </a:t>
            </a:r>
            <a:r>
              <a:rPr lang="en-US" sz="1400" dirty="0" err="1">
                <a:solidFill>
                  <a:schemeClr val="dk1"/>
                </a:solidFill>
              </a:rPr>
              <a:t>Namun</a:t>
            </a:r>
            <a:r>
              <a:rPr lang="en-US" sz="1400" dirty="0">
                <a:solidFill>
                  <a:schemeClr val="dk1"/>
                </a:solidFill>
              </a:rPr>
              <a:t>, </a:t>
            </a:r>
            <a:r>
              <a:rPr lang="en-US" sz="1400" dirty="0" err="1">
                <a:solidFill>
                  <a:schemeClr val="dk1"/>
                </a:solidFill>
              </a:rPr>
              <a:t>perusahaan</a:t>
            </a:r>
            <a:r>
              <a:rPr lang="en-US" sz="1400" dirty="0">
                <a:solidFill>
                  <a:schemeClr val="dk1"/>
                </a:solidFill>
              </a:rPr>
              <a:t> harus </a:t>
            </a:r>
            <a:r>
              <a:rPr lang="en-US" sz="1400" dirty="0" err="1">
                <a:solidFill>
                  <a:schemeClr val="dk1"/>
                </a:solidFill>
              </a:rPr>
              <a:t>berhati-hati</a:t>
            </a:r>
            <a:r>
              <a:rPr lang="en-US" sz="1400" dirty="0">
                <a:solidFill>
                  <a:schemeClr val="dk1"/>
                </a:solidFill>
              </a:rPr>
              <a:t> dalam </a:t>
            </a:r>
            <a:r>
              <a:rPr lang="en-US" sz="1400" dirty="0" err="1">
                <a:solidFill>
                  <a:schemeClr val="dk1"/>
                </a:solidFill>
              </a:rPr>
              <a:t>menjaga</a:t>
            </a:r>
            <a:r>
              <a:rPr lang="en-US" sz="1400" dirty="0">
                <a:solidFill>
                  <a:schemeClr val="dk1"/>
                </a:solidFill>
              </a:rPr>
              <a:t> </a:t>
            </a:r>
            <a:r>
              <a:rPr lang="en-US" sz="1400" dirty="0" err="1">
                <a:solidFill>
                  <a:schemeClr val="dk1"/>
                </a:solidFill>
              </a:rPr>
              <a:t>keseimbangan</a:t>
            </a:r>
            <a:r>
              <a:rPr lang="en-US" sz="1400" dirty="0">
                <a:solidFill>
                  <a:schemeClr val="dk1"/>
                </a:solidFill>
              </a:rPr>
              <a:t> </a:t>
            </a:r>
            <a:r>
              <a:rPr lang="en-US" sz="1400" dirty="0" err="1">
                <a:solidFill>
                  <a:schemeClr val="dk1"/>
                </a:solidFill>
              </a:rPr>
              <a:t>antara</a:t>
            </a:r>
            <a:r>
              <a:rPr lang="en-US" sz="1400" dirty="0">
                <a:solidFill>
                  <a:schemeClr val="dk1"/>
                </a:solidFill>
              </a:rPr>
              <a:t> </a:t>
            </a:r>
            <a:r>
              <a:rPr lang="en-US" sz="1400" dirty="0" err="1">
                <a:solidFill>
                  <a:schemeClr val="dk1"/>
                </a:solidFill>
              </a:rPr>
              <a:t>ekspansi</a:t>
            </a:r>
            <a:r>
              <a:rPr lang="en-US" sz="1400" dirty="0">
                <a:solidFill>
                  <a:schemeClr val="dk1"/>
                </a:solidFill>
              </a:rPr>
              <a:t> dan </a:t>
            </a:r>
            <a:r>
              <a:rPr lang="en-US" sz="1400" dirty="0" err="1">
                <a:solidFill>
                  <a:schemeClr val="dk1"/>
                </a:solidFill>
              </a:rPr>
              <a:t>mempertahankan</a:t>
            </a:r>
            <a:r>
              <a:rPr lang="en-US" sz="1400" dirty="0">
                <a:solidFill>
                  <a:schemeClr val="dk1"/>
                </a:solidFill>
              </a:rPr>
              <a:t> </a:t>
            </a:r>
            <a:r>
              <a:rPr lang="en-US" sz="1400" dirty="0" err="1">
                <a:solidFill>
                  <a:schemeClr val="dk1"/>
                </a:solidFill>
              </a:rPr>
              <a:t>sumber</a:t>
            </a:r>
            <a:r>
              <a:rPr lang="en-US" sz="1400" dirty="0">
                <a:solidFill>
                  <a:schemeClr val="dk1"/>
                </a:solidFill>
              </a:rPr>
              <a:t> </a:t>
            </a:r>
            <a:r>
              <a:rPr lang="en-US" sz="1400" dirty="0" err="1">
                <a:solidFill>
                  <a:schemeClr val="dk1"/>
                </a:solidFill>
              </a:rPr>
              <a:t>daya</a:t>
            </a:r>
            <a:r>
              <a:rPr lang="en-US" sz="1400" dirty="0">
                <a:solidFill>
                  <a:schemeClr val="dk1"/>
                </a:solidFill>
              </a:rPr>
              <a:t> </a:t>
            </a:r>
            <a:r>
              <a:rPr lang="en-US" sz="1400" dirty="0" err="1">
                <a:solidFill>
                  <a:schemeClr val="dk1"/>
                </a:solidFill>
              </a:rPr>
              <a:t>manusia</a:t>
            </a:r>
            <a:r>
              <a:rPr lang="en-US" sz="1400" dirty="0">
                <a:solidFill>
                  <a:schemeClr val="dk1"/>
                </a:solidFill>
              </a:rPr>
              <a:t> yang </a:t>
            </a:r>
            <a:r>
              <a:rPr lang="en-US" sz="1400" dirty="0" err="1">
                <a:solidFill>
                  <a:schemeClr val="dk1"/>
                </a:solidFill>
              </a:rPr>
              <a:t>ada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Dengan</a:t>
            </a:r>
            <a:r>
              <a:rPr lang="en-US" sz="1400" dirty="0">
                <a:solidFill>
                  <a:schemeClr val="dk1"/>
                </a:solidFill>
              </a:rPr>
              <a:t> tren </a:t>
            </a:r>
            <a:r>
              <a:rPr lang="en-US" sz="1400" dirty="0" err="1">
                <a:solidFill>
                  <a:schemeClr val="dk1"/>
                </a:solidFill>
              </a:rPr>
              <a:t>penurunan</a:t>
            </a:r>
            <a:r>
              <a:rPr lang="en-US" sz="1400" dirty="0">
                <a:solidFill>
                  <a:schemeClr val="dk1"/>
                </a:solidFill>
              </a:rPr>
              <a:t> </a:t>
            </a:r>
            <a:r>
              <a:rPr lang="en-US" sz="1400" dirty="0" err="1">
                <a:solidFill>
                  <a:schemeClr val="dk1"/>
                </a:solidFill>
              </a:rPr>
              <a:t>karyawan</a:t>
            </a:r>
            <a:r>
              <a:rPr lang="en-US" sz="1400" dirty="0">
                <a:solidFill>
                  <a:schemeClr val="dk1"/>
                </a:solidFill>
              </a:rPr>
              <a:t> </a:t>
            </a:r>
            <a:r>
              <a:rPr lang="en-US" sz="1400" dirty="0" err="1">
                <a:solidFill>
                  <a:schemeClr val="dk1"/>
                </a:solidFill>
              </a:rPr>
              <a:t>sejak</a:t>
            </a:r>
            <a:r>
              <a:rPr lang="en-US" sz="1400" dirty="0">
                <a:solidFill>
                  <a:schemeClr val="dk1"/>
                </a:solidFill>
              </a:rPr>
              <a:t> tahun 2016, </a:t>
            </a:r>
            <a:r>
              <a:rPr lang="en-US" sz="1400" dirty="0" err="1">
                <a:solidFill>
                  <a:schemeClr val="dk1"/>
                </a:solidFill>
              </a:rPr>
              <a:t>kondisi</a:t>
            </a:r>
            <a:r>
              <a:rPr lang="en-US" sz="1400" dirty="0">
                <a:solidFill>
                  <a:schemeClr val="dk1"/>
                </a:solidFill>
              </a:rPr>
              <a:t> </a:t>
            </a:r>
            <a:r>
              <a:rPr lang="en-US" sz="1400" dirty="0" err="1">
                <a:solidFill>
                  <a:schemeClr val="dk1"/>
                </a:solidFill>
              </a:rPr>
              <a:t>perusahaan</a:t>
            </a:r>
            <a:r>
              <a:rPr lang="en-US" sz="1400" dirty="0">
                <a:solidFill>
                  <a:schemeClr val="dk1"/>
                </a:solidFill>
              </a:rPr>
              <a:t> dapat </a:t>
            </a:r>
            <a:r>
              <a:rPr lang="en-US" sz="1400" dirty="0" err="1">
                <a:solidFill>
                  <a:schemeClr val="dk1"/>
                </a:solidFill>
              </a:rPr>
              <a:t>dikatakan</a:t>
            </a:r>
            <a:r>
              <a:rPr lang="en-US" sz="1400" dirty="0">
                <a:solidFill>
                  <a:schemeClr val="dk1"/>
                </a:solidFill>
              </a:rPr>
              <a:t> </a:t>
            </a:r>
            <a:r>
              <a:rPr lang="en-US" sz="1400" dirty="0" err="1">
                <a:solidFill>
                  <a:schemeClr val="dk1"/>
                </a:solidFill>
              </a:rPr>
              <a:t>mengkhawatirkan</a:t>
            </a:r>
            <a:r>
              <a:rPr lang="en-US" sz="1400" dirty="0">
                <a:solidFill>
                  <a:schemeClr val="dk1"/>
                </a:solidFill>
              </a:rPr>
              <a:t>. Hal ini bisa </a:t>
            </a:r>
            <a:r>
              <a:rPr lang="en-US" sz="1400" dirty="0" err="1">
                <a:solidFill>
                  <a:schemeClr val="dk1"/>
                </a:solidFill>
              </a:rPr>
              <a:t>mempengaruhi</a:t>
            </a:r>
            <a:r>
              <a:rPr lang="en-US" sz="1400" dirty="0">
                <a:solidFill>
                  <a:schemeClr val="dk1"/>
                </a:solidFill>
              </a:rPr>
              <a:t> </a:t>
            </a:r>
            <a:r>
              <a:rPr lang="en-US" sz="1400" dirty="0" err="1">
                <a:solidFill>
                  <a:schemeClr val="dk1"/>
                </a:solidFill>
              </a:rPr>
              <a:t>stabilitas</a:t>
            </a:r>
            <a:r>
              <a:rPr lang="en-US" sz="1400" dirty="0">
                <a:solidFill>
                  <a:schemeClr val="dk1"/>
                </a:solidFill>
              </a:rPr>
              <a:t> </a:t>
            </a:r>
            <a:r>
              <a:rPr lang="en-US" sz="1400" dirty="0" err="1">
                <a:solidFill>
                  <a:schemeClr val="dk1"/>
                </a:solidFill>
              </a:rPr>
              <a:t>operasional</a:t>
            </a:r>
            <a:r>
              <a:rPr lang="en-US" sz="1400" dirty="0">
                <a:solidFill>
                  <a:schemeClr val="dk1"/>
                </a:solidFill>
              </a:rPr>
              <a:t> </a:t>
            </a:r>
            <a:r>
              <a:rPr lang="en-US" sz="1400" dirty="0" err="1">
                <a:solidFill>
                  <a:schemeClr val="dk1"/>
                </a:solidFill>
              </a:rPr>
              <a:t>perusahaan</a:t>
            </a:r>
            <a:r>
              <a:rPr lang="en-US" sz="1400" dirty="0">
                <a:solidFill>
                  <a:schemeClr val="dk1"/>
                </a:solidFill>
              </a:rPr>
              <a:t> dalam </a:t>
            </a:r>
            <a:r>
              <a:rPr lang="en-US" sz="1400" dirty="0" err="1">
                <a:solidFill>
                  <a:schemeClr val="dk1"/>
                </a:solidFill>
              </a:rPr>
              <a:t>jangka</a:t>
            </a:r>
            <a:r>
              <a:rPr lang="en-US" sz="1400" dirty="0">
                <a:solidFill>
                  <a:schemeClr val="dk1"/>
                </a:solidFill>
              </a:rPr>
              <a:t> </a:t>
            </a:r>
            <a:r>
              <a:rPr lang="en-US" sz="1400" dirty="0" err="1">
                <a:solidFill>
                  <a:schemeClr val="dk1"/>
                </a:solidFill>
              </a:rPr>
              <a:t>panjang</a:t>
            </a:r>
            <a:r>
              <a:rPr lang="en-US" sz="1400" dirty="0">
                <a:solidFill>
                  <a:schemeClr val="dk1"/>
                </a:solidFill>
              </a:rPr>
              <a:t>. </a:t>
            </a:r>
            <a:r>
              <a:rPr lang="en-US" sz="1400" dirty="0" err="1">
                <a:solidFill>
                  <a:schemeClr val="dk1"/>
                </a:solidFill>
              </a:rPr>
              <a:t>Manajemen</a:t>
            </a:r>
            <a:r>
              <a:rPr lang="en-US" sz="1400" dirty="0">
                <a:solidFill>
                  <a:schemeClr val="dk1"/>
                </a:solidFill>
              </a:rPr>
              <a:t> </a:t>
            </a:r>
            <a:r>
              <a:rPr lang="en-US" sz="1400" dirty="0" err="1">
                <a:solidFill>
                  <a:schemeClr val="dk1"/>
                </a:solidFill>
              </a:rPr>
              <a:t>perlu</a:t>
            </a:r>
            <a:r>
              <a:rPr lang="en-US" sz="1400" dirty="0">
                <a:solidFill>
                  <a:schemeClr val="dk1"/>
                </a:solidFill>
              </a:rPr>
              <a:t> </a:t>
            </a:r>
            <a:r>
              <a:rPr lang="en-US" sz="1400" dirty="0" err="1">
                <a:solidFill>
                  <a:schemeClr val="dk1"/>
                </a:solidFill>
              </a:rPr>
              <a:t>fokus</a:t>
            </a:r>
            <a:r>
              <a:rPr lang="en-US" sz="1400" dirty="0">
                <a:solidFill>
                  <a:schemeClr val="dk1"/>
                </a:solidFill>
              </a:rPr>
              <a:t> pada </a:t>
            </a:r>
            <a:r>
              <a:rPr lang="en-US" sz="1400" dirty="0" err="1">
                <a:solidFill>
                  <a:schemeClr val="dk1"/>
                </a:solidFill>
              </a:rPr>
              <a:t>pemulihan</a:t>
            </a:r>
            <a:r>
              <a:rPr lang="en-US" sz="1400" dirty="0">
                <a:solidFill>
                  <a:schemeClr val="dk1"/>
                </a:solidFill>
              </a:rPr>
              <a:t> </a:t>
            </a:r>
            <a:r>
              <a:rPr lang="en-US" sz="1400" dirty="0" err="1">
                <a:solidFill>
                  <a:schemeClr val="dk1"/>
                </a:solidFill>
              </a:rPr>
              <a:t>jumlah</a:t>
            </a:r>
            <a:r>
              <a:rPr lang="en-US" sz="1400" dirty="0">
                <a:solidFill>
                  <a:schemeClr val="dk1"/>
                </a:solidFill>
              </a:rPr>
              <a:t> </a:t>
            </a:r>
            <a:r>
              <a:rPr lang="en-US" sz="1400" dirty="0" err="1">
                <a:solidFill>
                  <a:schemeClr val="dk1"/>
                </a:solidFill>
              </a:rPr>
              <a:t>karyawan</a:t>
            </a:r>
            <a:r>
              <a:rPr lang="en-US" sz="1400" dirty="0">
                <a:solidFill>
                  <a:schemeClr val="dk1"/>
                </a:solidFill>
              </a:rPr>
              <a:t> </a:t>
            </a:r>
            <a:r>
              <a:rPr lang="en-US" sz="1400" dirty="0" err="1">
                <a:solidFill>
                  <a:schemeClr val="dk1"/>
                </a:solidFill>
              </a:rPr>
              <a:t>serta</a:t>
            </a:r>
            <a:r>
              <a:rPr lang="en-US" sz="1400" dirty="0">
                <a:solidFill>
                  <a:schemeClr val="dk1"/>
                </a:solidFill>
              </a:rPr>
              <a:t> </a:t>
            </a:r>
            <a:r>
              <a:rPr lang="en-US" sz="1400" dirty="0" err="1">
                <a:solidFill>
                  <a:schemeClr val="dk1"/>
                </a:solidFill>
              </a:rPr>
              <a:t>memperbaiki</a:t>
            </a:r>
            <a:r>
              <a:rPr lang="en-US" sz="1400" dirty="0">
                <a:solidFill>
                  <a:schemeClr val="dk1"/>
                </a:solidFill>
              </a:rPr>
              <a:t> </a:t>
            </a:r>
            <a:r>
              <a:rPr lang="en-US" sz="1400" dirty="0" err="1">
                <a:solidFill>
                  <a:schemeClr val="dk1"/>
                </a:solidFill>
              </a:rPr>
              <a:t>kondisi</a:t>
            </a:r>
            <a:r>
              <a:rPr lang="en-US" sz="1400" dirty="0">
                <a:solidFill>
                  <a:schemeClr val="dk1"/>
                </a:solidFill>
              </a:rPr>
              <a:t> internal </a:t>
            </a:r>
            <a:r>
              <a:rPr lang="en-US" sz="1400" dirty="0" err="1">
                <a:solidFill>
                  <a:schemeClr val="dk1"/>
                </a:solidFill>
              </a:rPr>
              <a:t>perusahaan</a:t>
            </a:r>
            <a:r>
              <a:rPr lang="en-US" sz="1400" dirty="0">
                <a:solidFill>
                  <a:schemeClr val="dk1"/>
                </a:solidFill>
              </a:rPr>
              <a:t>.</a:t>
            </a:r>
          </a:p>
        </p:txBody>
      </p:sp>
      <p:sp>
        <p:nvSpPr>
          <p:cNvPr id="5" name="Google Shape;115;p27">
            <a:extLst>
              <a:ext uri="{FF2B5EF4-FFF2-40B4-BE49-F238E27FC236}">
                <a16:creationId xmlns:a16="http://schemas.microsoft.com/office/drawing/2014/main" id="{C367A8AC-71EC-493F-92DC-4BAC0B7BD6A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3848310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26"/>
          <p:cNvSpPr txBox="1">
            <a:spLocks noGrp="1"/>
          </p:cNvSpPr>
          <p:nvPr>
            <p:ph type="body" idx="1"/>
          </p:nvPr>
        </p:nvSpPr>
        <p:spPr>
          <a:xfrm>
            <a:off x="2390480" y="1493718"/>
            <a:ext cx="4260300" cy="1229747"/>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US" sz="7200" dirty="0">
                <a:solidFill>
                  <a:srgbClr val="019FAB"/>
                </a:solidFill>
                <a:latin typeface="Dosis"/>
                <a:ea typeface="Dosis"/>
                <a:cs typeface="Dosis"/>
                <a:sym typeface="Dosis"/>
              </a:rPr>
              <a:t>THANK YOU</a:t>
            </a:r>
          </a:p>
        </p:txBody>
      </p:sp>
      <p:sp>
        <p:nvSpPr>
          <p:cNvPr id="6" name="Google Shape;108;p26">
            <a:extLst>
              <a:ext uri="{FF2B5EF4-FFF2-40B4-BE49-F238E27FC236}">
                <a16:creationId xmlns:a16="http://schemas.microsoft.com/office/drawing/2014/main" id="{E479C72C-3D55-4A61-8109-157B20C17F87}"/>
              </a:ext>
            </a:extLst>
          </p:cNvPr>
          <p:cNvSpPr txBox="1">
            <a:spLocks/>
          </p:cNvSpPr>
          <p:nvPr/>
        </p:nvSpPr>
        <p:spPr>
          <a:xfrm>
            <a:off x="3150288" y="2723465"/>
            <a:ext cx="2740685" cy="91288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200"/>
              </a:spcAft>
              <a:buFont typeface="Arial"/>
              <a:buNone/>
            </a:pPr>
            <a:r>
              <a:rPr lang="en-US" sz="2800" dirty="0">
                <a:solidFill>
                  <a:schemeClr val="dk1"/>
                </a:solidFill>
                <a:latin typeface="Dosis"/>
                <a:ea typeface="Dosis"/>
                <a:cs typeface="Dosis"/>
                <a:sym typeface="Dosis"/>
              </a:rPr>
              <a:t>Have a nice day!</a:t>
            </a:r>
          </a:p>
        </p:txBody>
      </p:sp>
    </p:spTree>
    <p:extLst>
      <p:ext uri="{BB962C8B-B14F-4D97-AF65-F5344CB8AC3E}">
        <p14:creationId xmlns:p14="http://schemas.microsoft.com/office/powerpoint/2010/main" val="49441085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750</Words>
  <Application>Microsoft Office PowerPoint</Application>
  <PresentationFormat>On-screen Show (16:9)</PresentationFormat>
  <Paragraphs>48</Paragraphs>
  <Slides>7</Slides>
  <Notes>7</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Arial</vt:lpstr>
      <vt:lpstr>Nunito</vt:lpstr>
      <vt:lpstr>Roboto</vt:lpstr>
      <vt:lpstr>Dosis</vt:lpstr>
      <vt:lpstr>Simple Light</vt:lpstr>
      <vt:lpstr>Simple Light</vt:lpstr>
      <vt:lpstr>Improving Employee Retention by Predicting Employee Attrition Using Machine Learning</vt:lpstr>
      <vt:lpstr>Overview</vt:lpstr>
      <vt:lpstr>Data Preprocessing</vt:lpstr>
      <vt:lpstr>Data Preprocessing</vt:lpstr>
      <vt:lpstr>Annual Report on Employee Number Changes</vt:lpstr>
      <vt:lpstr>Annual Report on Employee Number Changes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Employee Retention by Predicting Employee Attrition Using Machine Learning</dc:title>
  <cp:lastModifiedBy>Arieska Restu</cp:lastModifiedBy>
  <cp:revision>15</cp:revision>
  <dcterms:modified xsi:type="dcterms:W3CDTF">2024-09-13T17:41:07Z</dcterms:modified>
</cp:coreProperties>
</file>